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726" r:id="rId5"/>
    <p:sldMasterId id="2147483738" r:id="rId6"/>
  </p:sldMasterIdLst>
  <p:notesMasterIdLst>
    <p:notesMasterId r:id="rId30"/>
  </p:notesMasterIdLst>
  <p:handoutMasterIdLst>
    <p:handoutMasterId r:id="rId31"/>
  </p:handoutMasterIdLst>
  <p:sldIdLst>
    <p:sldId id="2928" r:id="rId7"/>
    <p:sldId id="2932" r:id="rId8"/>
    <p:sldId id="2837" r:id="rId9"/>
    <p:sldId id="2813" r:id="rId10"/>
    <p:sldId id="2915" r:id="rId11"/>
    <p:sldId id="2951" r:id="rId12"/>
    <p:sldId id="2950" r:id="rId13"/>
    <p:sldId id="2952" r:id="rId14"/>
    <p:sldId id="2953" r:id="rId15"/>
    <p:sldId id="2954" r:id="rId16"/>
    <p:sldId id="2929" r:id="rId17"/>
    <p:sldId id="2942" r:id="rId18"/>
    <p:sldId id="2878" r:id="rId19"/>
    <p:sldId id="2947" r:id="rId20"/>
    <p:sldId id="2955" r:id="rId21"/>
    <p:sldId id="2948" r:id="rId22"/>
    <p:sldId id="2949" r:id="rId23"/>
    <p:sldId id="2956" r:id="rId24"/>
    <p:sldId id="2957" r:id="rId25"/>
    <p:sldId id="2958" r:id="rId26"/>
    <p:sldId id="2959" r:id="rId27"/>
    <p:sldId id="2683" r:id="rId28"/>
    <p:sldId id="2933" r:id="rId29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3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ishali kharde" initials="vk" lastIdx="10" clrIdx="0">
    <p:extLst>
      <p:ext uri="{19B8F6BF-5375-455C-9EA6-DF929625EA0E}">
        <p15:presenceInfo xmlns:p15="http://schemas.microsoft.com/office/powerpoint/2012/main" userId="ebf757e474acd32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492" autoAdjust="0"/>
  </p:normalViewPr>
  <p:slideViewPr>
    <p:cSldViewPr>
      <p:cViewPr varScale="1">
        <p:scale>
          <a:sx n="74" d="100"/>
          <a:sy n="74" d="100"/>
        </p:scale>
        <p:origin x="582" y="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ishali kharde" userId="ebf757e474acd328" providerId="LiveId" clId="{ADE5C0CD-CD3B-4D61-94DA-E760E6304E8F}"/>
    <pc:docChg chg="modSld">
      <pc:chgData name="vaishali kharde" userId="ebf757e474acd328" providerId="LiveId" clId="{ADE5C0CD-CD3B-4D61-94DA-E760E6304E8F}" dt="2021-07-22T10:59:18.169" v="0" actId="404"/>
      <pc:docMkLst>
        <pc:docMk/>
      </pc:docMkLst>
      <pc:sldChg chg="modSp mod">
        <pc:chgData name="vaishali kharde" userId="ebf757e474acd328" providerId="LiveId" clId="{ADE5C0CD-CD3B-4D61-94DA-E760E6304E8F}" dt="2021-07-22T10:59:18.169" v="0" actId="404"/>
        <pc:sldMkLst>
          <pc:docMk/>
          <pc:sldMk cId="3941761609" sldId="284"/>
        </pc:sldMkLst>
        <pc:spChg chg="mod">
          <ac:chgData name="vaishali kharde" userId="ebf757e474acd328" providerId="LiveId" clId="{ADE5C0CD-CD3B-4D61-94DA-E760E6304E8F}" dt="2021-07-22T10:59:18.169" v="0" actId="404"/>
          <ac:spMkLst>
            <pc:docMk/>
            <pc:sldMk cId="3941761609" sldId="284"/>
            <ac:spMk id="2" creationId="{00000000-0000-0000-0000-000000000000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ata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_rels/data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svg"/><Relationship Id="rId1" Type="http://schemas.openxmlformats.org/officeDocument/2006/relationships/image" Target="../media/image5.png"/><Relationship Id="rId4" Type="http://schemas.openxmlformats.org/officeDocument/2006/relationships/image" Target="../media/image10.svg"/></Relationships>
</file>

<file path=ppt/diagrams/_rels/data16.xml.rels><?xml version="1.0" encoding="UTF-8" standalone="yes"?>
<Relationships xmlns="http://schemas.openxmlformats.org/package/2006/relationships"><Relationship Id="rId3" Type="http://schemas.openxmlformats.org/officeDocument/2006/relationships/hyperlink" Target="https://law-all.com/index.php?route=product/product&amp;product_id=9580" TargetMode="External"/><Relationship Id="rId2" Type="http://schemas.openxmlformats.org/officeDocument/2006/relationships/hyperlink" Target="https://docdro.id/XTPNkCB" TargetMode="External"/><Relationship Id="rId1" Type="http://schemas.openxmlformats.org/officeDocument/2006/relationships/hyperlink" Target="https://www.linkedin.com/in/ca-vaishali-kharde-6a122539?lipi=urn:li:page:d_flagship3_profile_view_base_contact_details;Hd1fwd33RWaMFNGQ0UYwUA%3D%3D" TargetMode="Externa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rawing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35952F-6D93-49F0-A9B3-BA2E3A728622}" type="doc">
      <dgm:prSet loTypeId="urn:microsoft.com/office/officeart/2018/2/layout/IconLabelList" loCatId="icon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IN"/>
        </a:p>
      </dgm:t>
    </dgm:pt>
    <dgm:pt modelId="{09ED005F-44FC-48F0-8677-F30876780E9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4000" b="0" dirty="0">
              <a:latin typeface="+mn-lt"/>
            </a:rPr>
            <a:t>Amendments under GST Law and Rules </a:t>
          </a:r>
          <a:endParaRPr lang="en-IN" sz="4000" b="0" dirty="0">
            <a:solidFill>
              <a:srgbClr val="002060"/>
            </a:solidFill>
          </a:endParaRPr>
        </a:p>
      </dgm:t>
    </dgm:pt>
    <dgm:pt modelId="{0F98D427-7D91-419F-AE6C-730EA742D6BD}" type="sibTrans" cxnId="{C2D45405-ACC0-4EBC-9325-7BE57DA6DA08}">
      <dgm:prSet/>
      <dgm:spPr/>
      <dgm:t>
        <a:bodyPr/>
        <a:lstStyle/>
        <a:p>
          <a:pPr>
            <a:lnSpc>
              <a:spcPct val="200000"/>
            </a:lnSpc>
          </a:pPr>
          <a:endParaRPr lang="en-IN">
            <a:solidFill>
              <a:srgbClr val="002060"/>
            </a:solidFill>
          </a:endParaRPr>
        </a:p>
      </dgm:t>
    </dgm:pt>
    <dgm:pt modelId="{E2EBE46D-2FA9-46E4-8D5C-90E4F792E5F7}" type="parTrans" cxnId="{C2D45405-ACC0-4EBC-9325-7BE57DA6DA08}">
      <dgm:prSet/>
      <dgm:spPr/>
      <dgm:t>
        <a:bodyPr/>
        <a:lstStyle/>
        <a:p>
          <a:pPr>
            <a:lnSpc>
              <a:spcPct val="200000"/>
            </a:lnSpc>
          </a:pPr>
          <a:endParaRPr lang="en-IN">
            <a:solidFill>
              <a:srgbClr val="002060"/>
            </a:solidFill>
          </a:endParaRPr>
        </a:p>
      </dgm:t>
    </dgm:pt>
    <dgm:pt modelId="{C93AD3C1-148B-42F2-800E-7448E74C8A30}" type="pres">
      <dgm:prSet presAssocID="{A435952F-6D93-49F0-A9B3-BA2E3A728622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CD4AE1-77E7-4324-9C92-41A1DB38728C}" type="pres">
      <dgm:prSet presAssocID="{09ED005F-44FC-48F0-8677-F30876780E90}" presName="compNode" presStyleCnt="0"/>
      <dgm:spPr/>
    </dgm:pt>
    <dgm:pt modelId="{2044692E-8FA9-497E-B7F7-D23E7DE5258A}" type="pres">
      <dgm:prSet presAssocID="{09ED005F-44FC-48F0-8677-F30876780E90}" presName="iconRect" presStyleLbl="node1" presStyleIdx="0" presStyleCnt="1" custLinFactY="-41082" custLinFactNeighborX="-2820" custLinFactNeighborY="-10000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901DCB19-B053-42F9-8497-D5C589160991}" type="pres">
      <dgm:prSet presAssocID="{09ED005F-44FC-48F0-8677-F30876780E90}" presName="spaceRect" presStyleCnt="0"/>
      <dgm:spPr/>
    </dgm:pt>
    <dgm:pt modelId="{5AD72520-9118-403E-89C5-1B46052DECCF}" type="pres">
      <dgm:prSet presAssocID="{09ED005F-44FC-48F0-8677-F30876780E90}" presName="textRect" presStyleLbl="revTx" presStyleIdx="0" presStyleCnt="1" custScaleX="199249" custScaleY="95496" custLinFactNeighborX="2850" custLinFactNeighborY="-47928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D45405-ACC0-4EBC-9325-7BE57DA6DA08}" srcId="{A435952F-6D93-49F0-A9B3-BA2E3A728622}" destId="{09ED005F-44FC-48F0-8677-F30876780E90}" srcOrd="0" destOrd="0" parTransId="{E2EBE46D-2FA9-46E4-8D5C-90E4F792E5F7}" sibTransId="{0F98D427-7D91-419F-AE6C-730EA742D6BD}"/>
    <dgm:cxn modelId="{626387CB-8135-4815-B071-6510689BFFD1}" type="presOf" srcId="{A435952F-6D93-49F0-A9B3-BA2E3A728622}" destId="{C93AD3C1-148B-42F2-800E-7448E74C8A30}" srcOrd="0" destOrd="0" presId="urn:microsoft.com/office/officeart/2018/2/layout/IconLabelList"/>
    <dgm:cxn modelId="{1B771B1E-07D6-475C-AB94-B924E53D21AC}" type="presOf" srcId="{09ED005F-44FC-48F0-8677-F30876780E90}" destId="{5AD72520-9118-403E-89C5-1B46052DECCF}" srcOrd="0" destOrd="0" presId="urn:microsoft.com/office/officeart/2018/2/layout/IconLabelList"/>
    <dgm:cxn modelId="{81D9DC11-F2E5-445B-8009-A03E20856ACF}" type="presParOf" srcId="{C93AD3C1-148B-42F2-800E-7448E74C8A30}" destId="{5BCD4AE1-77E7-4324-9C92-41A1DB38728C}" srcOrd="0" destOrd="0" presId="urn:microsoft.com/office/officeart/2018/2/layout/IconLabelList"/>
    <dgm:cxn modelId="{AF538C26-5A4C-4CDD-B811-EBB3A7073577}" type="presParOf" srcId="{5BCD4AE1-77E7-4324-9C92-41A1DB38728C}" destId="{2044692E-8FA9-497E-B7F7-D23E7DE5258A}" srcOrd="0" destOrd="0" presId="urn:microsoft.com/office/officeart/2018/2/layout/IconLabelList"/>
    <dgm:cxn modelId="{DEAF906C-D6B0-492B-A3BE-82F63218F8C8}" type="presParOf" srcId="{5BCD4AE1-77E7-4324-9C92-41A1DB38728C}" destId="{901DCB19-B053-42F9-8497-D5C589160991}" srcOrd="1" destOrd="0" presId="urn:microsoft.com/office/officeart/2018/2/layout/IconLabelList"/>
    <dgm:cxn modelId="{CEE060AF-C470-4FD9-9F68-556814E0CF1A}" type="presParOf" srcId="{5BCD4AE1-77E7-4324-9C92-41A1DB38728C}" destId="{5AD72520-9118-403E-89C5-1B46052DECC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F31CCCB-676F-46B8-9F53-B6491E62F90F}" type="doc">
      <dgm:prSet loTypeId="urn:microsoft.com/office/officeart/2018/2/layout/IconLabelList" loCatId="icon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IN"/>
        </a:p>
      </dgm:t>
    </dgm:pt>
    <dgm:pt modelId="{DE0F133F-9802-49CB-ACF9-754CF1A041A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Advisory No. 620 dated January 01, 2024</a:t>
          </a:r>
          <a:endParaRPr lang="en-IN" dirty="0"/>
        </a:p>
      </dgm:t>
    </dgm:pt>
    <dgm:pt modelId="{240EC41C-A6D5-4BE4-A794-A89DF63E8F2B}" type="parTrans" cxnId="{97C4A65E-E1C5-49E0-B0E9-DF3B2FA109E1}">
      <dgm:prSet/>
      <dgm:spPr/>
      <dgm:t>
        <a:bodyPr/>
        <a:lstStyle/>
        <a:p>
          <a:endParaRPr lang="en-IN"/>
        </a:p>
      </dgm:t>
    </dgm:pt>
    <dgm:pt modelId="{D5DE0BEA-7C6F-42BE-8598-90A27C463F3D}" type="sibTrans" cxnId="{97C4A65E-E1C5-49E0-B0E9-DF3B2FA109E1}">
      <dgm:prSet/>
      <dgm:spPr/>
      <dgm:t>
        <a:bodyPr/>
        <a:lstStyle/>
        <a:p>
          <a:endParaRPr lang="en-IN"/>
        </a:p>
      </dgm:t>
    </dgm:pt>
    <dgm:pt modelId="{B859FF18-E4A0-4B91-BDF0-45FEDB30851B}" type="pres">
      <dgm:prSet presAssocID="{8F31CCCB-676F-46B8-9F53-B6491E62F90F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DD7F71-E920-4ECA-BC33-D634E0533F01}" type="pres">
      <dgm:prSet presAssocID="{DE0F133F-9802-49CB-ACF9-754CF1A041AC}" presName="compNode" presStyleCnt="0"/>
      <dgm:spPr/>
    </dgm:pt>
    <dgm:pt modelId="{1139DCF3-3A31-4A05-B877-8461E23897E5}" type="pres">
      <dgm:prSet presAssocID="{DE0F133F-9802-49CB-ACF9-754CF1A041AC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 bubble with solid fill"/>
        </a:ext>
      </dgm:extLst>
    </dgm:pt>
    <dgm:pt modelId="{8A2E2FF7-D18D-4303-8485-9C771993550F}" type="pres">
      <dgm:prSet presAssocID="{DE0F133F-9802-49CB-ACF9-754CF1A041AC}" presName="spaceRect" presStyleCnt="0"/>
      <dgm:spPr/>
    </dgm:pt>
    <dgm:pt modelId="{05A5D4E4-5AA1-4810-B4E0-4F7A818EF8FC}" type="pres">
      <dgm:prSet presAssocID="{DE0F133F-9802-49CB-ACF9-754CF1A041AC}" presName="textRect" presStyleLbl="revTx" presStyleIdx="0" presStyleCnt="1" custScaleY="18637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E50357-C980-40A7-9DB1-30425034110D}" type="presOf" srcId="{DE0F133F-9802-49CB-ACF9-754CF1A041AC}" destId="{05A5D4E4-5AA1-4810-B4E0-4F7A818EF8FC}" srcOrd="0" destOrd="0" presId="urn:microsoft.com/office/officeart/2018/2/layout/IconLabelList"/>
    <dgm:cxn modelId="{DA6A6994-8E69-411C-AC6A-1D78AEC913D8}" type="presOf" srcId="{8F31CCCB-676F-46B8-9F53-B6491E62F90F}" destId="{B859FF18-E4A0-4B91-BDF0-45FEDB30851B}" srcOrd="0" destOrd="0" presId="urn:microsoft.com/office/officeart/2018/2/layout/IconLabelList"/>
    <dgm:cxn modelId="{97C4A65E-E1C5-49E0-B0E9-DF3B2FA109E1}" srcId="{8F31CCCB-676F-46B8-9F53-B6491E62F90F}" destId="{DE0F133F-9802-49CB-ACF9-754CF1A041AC}" srcOrd="0" destOrd="0" parTransId="{240EC41C-A6D5-4BE4-A794-A89DF63E8F2B}" sibTransId="{D5DE0BEA-7C6F-42BE-8598-90A27C463F3D}"/>
    <dgm:cxn modelId="{83269B29-F84F-4772-9D0B-532B9A81F95E}" type="presParOf" srcId="{B859FF18-E4A0-4B91-BDF0-45FEDB30851B}" destId="{E3DD7F71-E920-4ECA-BC33-D634E0533F01}" srcOrd="0" destOrd="0" presId="urn:microsoft.com/office/officeart/2018/2/layout/IconLabelList"/>
    <dgm:cxn modelId="{57CFA6FF-BA00-4411-A415-358D6B0DF51A}" type="presParOf" srcId="{E3DD7F71-E920-4ECA-BC33-D634E0533F01}" destId="{1139DCF3-3A31-4A05-B877-8461E23897E5}" srcOrd="0" destOrd="0" presId="urn:microsoft.com/office/officeart/2018/2/layout/IconLabelList"/>
    <dgm:cxn modelId="{25632CCB-5CC1-4538-A551-3409BC3DEE53}" type="presParOf" srcId="{E3DD7F71-E920-4ECA-BC33-D634E0533F01}" destId="{8A2E2FF7-D18D-4303-8485-9C771993550F}" srcOrd="1" destOrd="0" presId="urn:microsoft.com/office/officeart/2018/2/layout/IconLabelList"/>
    <dgm:cxn modelId="{88A18441-C2AD-43D9-8678-5C3F8DFFADFC}" type="presParOf" srcId="{E3DD7F71-E920-4ECA-BC33-D634E0533F01}" destId="{05A5D4E4-5AA1-4810-B4E0-4F7A818EF8F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1EFA938-5BCF-4B5A-AC5B-195BDFB58575}" type="doc">
      <dgm:prSet loTypeId="urn:microsoft.com/office/officeart/2005/8/layout/process4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IN"/>
        </a:p>
      </dgm:t>
    </dgm:pt>
    <dgm:pt modelId="{4D90B7AE-18D3-4846-AA00-B1121A74FEAE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The GSTN has introduced the much-awaited feature to file Annexure-V</a:t>
          </a:r>
          <a:endParaRPr lang="en-IN" dirty="0"/>
        </a:p>
      </dgm:t>
    </dgm:pt>
    <dgm:pt modelId="{EF9A74A0-ABCB-4A94-981D-1135B072FADF}" type="parTrans" cxnId="{1142B322-0F78-479D-BE36-BA3812B0AF84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9E91763C-536F-4B92-ACCE-041498C9665D}" type="sibTrans" cxnId="{1142B322-0F78-479D-BE36-BA3812B0AF84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9D13DEA1-C014-46EB-BECD-493264A2ED04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This option is specifically designed for newly registered Goods GTAs opting for Forward Charge.</a:t>
          </a:r>
          <a:endParaRPr lang="en-IN" dirty="0"/>
        </a:p>
      </dgm:t>
    </dgm:pt>
    <dgm:pt modelId="{1638CDAF-3B32-4FFF-B0D4-D230CBC8C315}" type="parTrans" cxnId="{B5599390-CB20-43A3-8339-0C815E217960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6A77166F-EE5E-4BA7-8ABD-710C3AC2093A}" type="sibTrans" cxnId="{B5599390-CB20-43A3-8339-0C815E217960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11C0FA11-4A47-435D-8770-C8BEC102FC10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 If a GTA wish to pay tax under Forward Charge for the current financial year and beyond, filing your declaration Annexure V Form by January 28, 2024, is essential.</a:t>
          </a:r>
          <a:endParaRPr lang="en-IN" dirty="0"/>
        </a:p>
      </dgm:t>
    </dgm:pt>
    <dgm:pt modelId="{D726802C-A543-4DE2-9AC4-4831795EA7BA}" type="parTrans" cxnId="{06EEE2C4-83E7-4FFF-BFC6-93E4C544D312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70425B5D-E723-45BD-87EC-A24639DE2838}" type="sibTrans" cxnId="{06EEE2C4-83E7-4FFF-BFC6-93E4C544D312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20F261F9-FCBD-4B5F-9F0E-B2C67FC7DEFE}" type="pres">
      <dgm:prSet presAssocID="{61EFA938-5BCF-4B5A-AC5B-195BDFB585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2991B2-B2E4-43A3-83C7-B59D02E889D3}" type="pres">
      <dgm:prSet presAssocID="{11C0FA11-4A47-435D-8770-C8BEC102FC10}" presName="boxAndChildren" presStyleCnt="0"/>
      <dgm:spPr/>
    </dgm:pt>
    <dgm:pt modelId="{FE762CA9-FF5C-4DE9-86EB-13123EF70782}" type="pres">
      <dgm:prSet presAssocID="{11C0FA11-4A47-435D-8770-C8BEC102FC10}" presName="parentTextBox" presStyleLbl="node1" presStyleIdx="0" presStyleCnt="3"/>
      <dgm:spPr/>
      <dgm:t>
        <a:bodyPr/>
        <a:lstStyle/>
        <a:p>
          <a:endParaRPr lang="en-US"/>
        </a:p>
      </dgm:t>
    </dgm:pt>
    <dgm:pt modelId="{DCE65161-7ADE-46BB-82FD-999B55F3B7D9}" type="pres">
      <dgm:prSet presAssocID="{6A77166F-EE5E-4BA7-8ABD-710C3AC2093A}" presName="sp" presStyleCnt="0"/>
      <dgm:spPr/>
    </dgm:pt>
    <dgm:pt modelId="{17A8634B-C641-457E-8521-CCF4212C93B5}" type="pres">
      <dgm:prSet presAssocID="{9D13DEA1-C014-46EB-BECD-493264A2ED04}" presName="arrowAndChildren" presStyleCnt="0"/>
      <dgm:spPr/>
    </dgm:pt>
    <dgm:pt modelId="{B2EAFA66-5F48-4E36-A2E3-6BB54B70BF21}" type="pres">
      <dgm:prSet presAssocID="{9D13DEA1-C014-46EB-BECD-493264A2ED04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4E585753-5278-4D34-B4D1-14528414CE1A}" type="pres">
      <dgm:prSet presAssocID="{9E91763C-536F-4B92-ACCE-041498C9665D}" presName="sp" presStyleCnt="0"/>
      <dgm:spPr/>
    </dgm:pt>
    <dgm:pt modelId="{7F8FA778-274F-4084-BE9E-8DFA408B6AB2}" type="pres">
      <dgm:prSet presAssocID="{4D90B7AE-18D3-4846-AA00-B1121A74FEAE}" presName="arrowAndChildren" presStyleCnt="0"/>
      <dgm:spPr/>
    </dgm:pt>
    <dgm:pt modelId="{E7290E62-825E-4C79-95DE-F7F0EFDF1235}" type="pres">
      <dgm:prSet presAssocID="{4D90B7AE-18D3-4846-AA00-B1121A74FEAE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4FB60922-666E-44D0-8F9E-793CC8EE82A5}" type="presOf" srcId="{4D90B7AE-18D3-4846-AA00-B1121A74FEAE}" destId="{E7290E62-825E-4C79-95DE-F7F0EFDF1235}" srcOrd="0" destOrd="0" presId="urn:microsoft.com/office/officeart/2005/8/layout/process4"/>
    <dgm:cxn modelId="{06EEE2C4-83E7-4FFF-BFC6-93E4C544D312}" srcId="{61EFA938-5BCF-4B5A-AC5B-195BDFB58575}" destId="{11C0FA11-4A47-435D-8770-C8BEC102FC10}" srcOrd="2" destOrd="0" parTransId="{D726802C-A543-4DE2-9AC4-4831795EA7BA}" sibTransId="{70425B5D-E723-45BD-87EC-A24639DE2838}"/>
    <dgm:cxn modelId="{ED6ED202-64E5-47A2-8203-3B383368E2F4}" type="presOf" srcId="{9D13DEA1-C014-46EB-BECD-493264A2ED04}" destId="{B2EAFA66-5F48-4E36-A2E3-6BB54B70BF21}" srcOrd="0" destOrd="0" presId="urn:microsoft.com/office/officeart/2005/8/layout/process4"/>
    <dgm:cxn modelId="{F2B6A01B-BB4F-4D27-AEDA-7FB7EE46DD16}" type="presOf" srcId="{61EFA938-5BCF-4B5A-AC5B-195BDFB58575}" destId="{20F261F9-FCBD-4B5F-9F0E-B2C67FC7DEFE}" srcOrd="0" destOrd="0" presId="urn:microsoft.com/office/officeart/2005/8/layout/process4"/>
    <dgm:cxn modelId="{B5599390-CB20-43A3-8339-0C815E217960}" srcId="{61EFA938-5BCF-4B5A-AC5B-195BDFB58575}" destId="{9D13DEA1-C014-46EB-BECD-493264A2ED04}" srcOrd="1" destOrd="0" parTransId="{1638CDAF-3B32-4FFF-B0D4-D230CBC8C315}" sibTransId="{6A77166F-EE5E-4BA7-8ABD-710C3AC2093A}"/>
    <dgm:cxn modelId="{1142B322-0F78-479D-BE36-BA3812B0AF84}" srcId="{61EFA938-5BCF-4B5A-AC5B-195BDFB58575}" destId="{4D90B7AE-18D3-4846-AA00-B1121A74FEAE}" srcOrd="0" destOrd="0" parTransId="{EF9A74A0-ABCB-4A94-981D-1135B072FADF}" sibTransId="{9E91763C-536F-4B92-ACCE-041498C9665D}"/>
    <dgm:cxn modelId="{5214D602-0DCC-4464-BACB-4F761764F85E}" type="presOf" srcId="{11C0FA11-4A47-435D-8770-C8BEC102FC10}" destId="{FE762CA9-FF5C-4DE9-86EB-13123EF70782}" srcOrd="0" destOrd="0" presId="urn:microsoft.com/office/officeart/2005/8/layout/process4"/>
    <dgm:cxn modelId="{C78225AF-C58E-4007-9F48-A2E29938B44F}" type="presParOf" srcId="{20F261F9-FCBD-4B5F-9F0E-B2C67FC7DEFE}" destId="{F52991B2-B2E4-43A3-83C7-B59D02E889D3}" srcOrd="0" destOrd="0" presId="urn:microsoft.com/office/officeart/2005/8/layout/process4"/>
    <dgm:cxn modelId="{DEEA29A7-E172-4355-9397-B4730BCD1139}" type="presParOf" srcId="{F52991B2-B2E4-43A3-83C7-B59D02E889D3}" destId="{FE762CA9-FF5C-4DE9-86EB-13123EF70782}" srcOrd="0" destOrd="0" presId="urn:microsoft.com/office/officeart/2005/8/layout/process4"/>
    <dgm:cxn modelId="{39AFA936-2877-4C9C-849B-443AE6FDCF30}" type="presParOf" srcId="{20F261F9-FCBD-4B5F-9F0E-B2C67FC7DEFE}" destId="{DCE65161-7ADE-46BB-82FD-999B55F3B7D9}" srcOrd="1" destOrd="0" presId="urn:microsoft.com/office/officeart/2005/8/layout/process4"/>
    <dgm:cxn modelId="{D83D1BC5-FFD6-4C9F-A0CC-2CA6F3E517D4}" type="presParOf" srcId="{20F261F9-FCBD-4B5F-9F0E-B2C67FC7DEFE}" destId="{17A8634B-C641-457E-8521-CCF4212C93B5}" srcOrd="2" destOrd="0" presId="urn:microsoft.com/office/officeart/2005/8/layout/process4"/>
    <dgm:cxn modelId="{B925AF34-803D-4042-A06C-31514E9DCBF9}" type="presParOf" srcId="{17A8634B-C641-457E-8521-CCF4212C93B5}" destId="{B2EAFA66-5F48-4E36-A2E3-6BB54B70BF21}" srcOrd="0" destOrd="0" presId="urn:microsoft.com/office/officeart/2005/8/layout/process4"/>
    <dgm:cxn modelId="{D4EEB140-A035-48EE-95EC-AC4EA591D7AA}" type="presParOf" srcId="{20F261F9-FCBD-4B5F-9F0E-B2C67FC7DEFE}" destId="{4E585753-5278-4D34-B4D1-14528414CE1A}" srcOrd="3" destOrd="0" presId="urn:microsoft.com/office/officeart/2005/8/layout/process4"/>
    <dgm:cxn modelId="{5C370EEB-34B5-4F2A-B1AF-3B595A2DFABF}" type="presParOf" srcId="{20F261F9-FCBD-4B5F-9F0E-B2C67FC7DEFE}" destId="{7F8FA778-274F-4084-BE9E-8DFA408B6AB2}" srcOrd="4" destOrd="0" presId="urn:microsoft.com/office/officeart/2005/8/layout/process4"/>
    <dgm:cxn modelId="{DD74443B-4511-407B-8424-0663F4E57CE3}" type="presParOf" srcId="{7F8FA778-274F-4084-BE9E-8DFA408B6AB2}" destId="{E7290E62-825E-4C79-95DE-F7F0EFDF123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1EFA938-5BCF-4B5A-AC5B-195BDFB58575}" type="doc">
      <dgm:prSet loTypeId="urn:microsoft.com/office/officeart/2005/8/layout/default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IN"/>
        </a:p>
      </dgm:t>
    </dgm:pt>
    <dgm:pt modelId="{C5231DD3-4D36-4E12-8425-407DD5788049}">
      <dgm:prSet/>
      <dgm:spPr/>
      <dgm:t>
        <a:bodyPr/>
        <a:lstStyle/>
        <a:p>
          <a:pPr>
            <a:lnSpc>
              <a:spcPct val="150000"/>
            </a:lnSpc>
          </a:pPr>
          <a:r>
            <a:rPr lang="en-IN" dirty="0"/>
            <a:t>Procedure </a:t>
          </a:r>
        </a:p>
      </dgm:t>
    </dgm:pt>
    <dgm:pt modelId="{693A1292-E8C0-46CE-B65E-A5E04B8C8910}" type="parTrans" cxnId="{D21FAA11-46A2-4D80-BE4A-3A557797015E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8BE4B443-6667-4FA0-8721-977E2D5CEADF}" type="sibTrans" cxnId="{D21FAA11-46A2-4D80-BE4A-3A557797015E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F5B67A5D-1CC8-47A3-BC91-3B8DCA032315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By selecting "YES," you will be directed to the Annexure V Form. </a:t>
          </a:r>
          <a:endParaRPr lang="en-IN" dirty="0"/>
        </a:p>
      </dgm:t>
    </dgm:pt>
    <dgm:pt modelId="{0E458261-D5D4-4E8D-B008-42376E03DE18}" type="parTrans" cxnId="{E545C49A-84E1-40CF-8015-822E9F8D5CA3}">
      <dgm:prSet/>
      <dgm:spPr/>
      <dgm:t>
        <a:bodyPr/>
        <a:lstStyle/>
        <a:p>
          <a:endParaRPr lang="en-IN"/>
        </a:p>
      </dgm:t>
    </dgm:pt>
    <dgm:pt modelId="{2C84A729-5CAA-4017-AFA5-A9889558FDF5}" type="sibTrans" cxnId="{E545C49A-84E1-40CF-8015-822E9F8D5CA3}">
      <dgm:prSet/>
      <dgm:spPr/>
      <dgm:t>
        <a:bodyPr/>
        <a:lstStyle/>
        <a:p>
          <a:endParaRPr lang="en-IN"/>
        </a:p>
      </dgm:t>
    </dgm:pt>
    <dgm:pt modelId="{720FAA2B-1F54-493C-B505-3B757654FC7F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If you are not involved in providing GTA services or prefer to pay tax under Reverse Charge, you can choose "NO."</a:t>
          </a:r>
          <a:endParaRPr lang="en-IN" dirty="0"/>
        </a:p>
      </dgm:t>
    </dgm:pt>
    <dgm:pt modelId="{07D28649-5874-45A7-9899-F11FD988D89B}" type="parTrans" cxnId="{72BB5A54-F672-467A-8679-2EB0DFF210ED}">
      <dgm:prSet/>
      <dgm:spPr/>
      <dgm:t>
        <a:bodyPr/>
        <a:lstStyle/>
        <a:p>
          <a:endParaRPr lang="en-IN"/>
        </a:p>
      </dgm:t>
    </dgm:pt>
    <dgm:pt modelId="{0CDB00D3-65C7-4F32-86ED-09D4E2A87C65}" type="sibTrans" cxnId="{72BB5A54-F672-467A-8679-2EB0DFF210ED}">
      <dgm:prSet/>
      <dgm:spPr/>
      <dgm:t>
        <a:bodyPr/>
        <a:lstStyle/>
        <a:p>
          <a:endParaRPr lang="en-IN"/>
        </a:p>
      </dgm:t>
    </dgm:pt>
    <dgm:pt modelId="{67913FAA-4C79-432A-8049-84F500294845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Annexure V Form can also be accessed through Dashboard &gt; Services &gt; User Services &gt; GTA &gt; Opting Forward Charge payment by GTA (Annexure V).</a:t>
          </a:r>
          <a:endParaRPr lang="en-IN" dirty="0"/>
        </a:p>
      </dgm:t>
    </dgm:pt>
    <dgm:pt modelId="{637CC27C-B5B1-4BCA-8B2A-83CB29E7EF51}" type="parTrans" cxnId="{0C5174BE-A9E4-4C01-B082-4E21B03C682D}">
      <dgm:prSet/>
      <dgm:spPr/>
      <dgm:t>
        <a:bodyPr/>
        <a:lstStyle/>
        <a:p>
          <a:endParaRPr lang="en-IN"/>
        </a:p>
      </dgm:t>
    </dgm:pt>
    <dgm:pt modelId="{554F5472-E917-4F0D-8D18-DD3D00A520DD}" type="sibTrans" cxnId="{0C5174BE-A9E4-4C01-B082-4E21B03C682D}">
      <dgm:prSet/>
      <dgm:spPr/>
      <dgm:t>
        <a:bodyPr/>
        <a:lstStyle/>
        <a:p>
          <a:endParaRPr lang="en-IN"/>
        </a:p>
      </dgm:t>
    </dgm:pt>
    <dgm:pt modelId="{F79BFDEA-676C-424B-BE41-E22FC774C50D}" type="pres">
      <dgm:prSet presAssocID="{61EFA938-5BCF-4B5A-AC5B-195BDFB5857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070891C-2439-4017-98C0-7646425356FC}" type="pres">
      <dgm:prSet presAssocID="{67913FAA-4C79-432A-8049-84F50029484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BB6298-8DDC-440B-A179-E72527890E61}" type="pres">
      <dgm:prSet presAssocID="{554F5472-E917-4F0D-8D18-DD3D00A520DD}" presName="sibTrans" presStyleCnt="0"/>
      <dgm:spPr/>
    </dgm:pt>
    <dgm:pt modelId="{5BB66C48-C4DF-4AD8-A140-8B26971E9EE6}" type="pres">
      <dgm:prSet presAssocID="{C5231DD3-4D36-4E12-8425-407DD5788049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ED3ED8-486F-472E-A3B6-386CC4C7EF55}" type="presOf" srcId="{61EFA938-5BCF-4B5A-AC5B-195BDFB58575}" destId="{F79BFDEA-676C-424B-BE41-E22FC774C50D}" srcOrd="0" destOrd="0" presId="urn:microsoft.com/office/officeart/2005/8/layout/default"/>
    <dgm:cxn modelId="{72BB5A54-F672-467A-8679-2EB0DFF210ED}" srcId="{C5231DD3-4D36-4E12-8425-407DD5788049}" destId="{720FAA2B-1F54-493C-B505-3B757654FC7F}" srcOrd="1" destOrd="0" parTransId="{07D28649-5874-45A7-9899-F11FD988D89B}" sibTransId="{0CDB00D3-65C7-4F32-86ED-09D4E2A87C65}"/>
    <dgm:cxn modelId="{3097C043-247F-49BC-8B51-647A17B86B09}" type="presOf" srcId="{720FAA2B-1F54-493C-B505-3B757654FC7F}" destId="{5BB66C48-C4DF-4AD8-A140-8B26971E9EE6}" srcOrd="0" destOrd="2" presId="urn:microsoft.com/office/officeart/2005/8/layout/default"/>
    <dgm:cxn modelId="{0C5174BE-A9E4-4C01-B082-4E21B03C682D}" srcId="{61EFA938-5BCF-4B5A-AC5B-195BDFB58575}" destId="{67913FAA-4C79-432A-8049-84F500294845}" srcOrd="0" destOrd="0" parTransId="{637CC27C-B5B1-4BCA-8B2A-83CB29E7EF51}" sibTransId="{554F5472-E917-4F0D-8D18-DD3D00A520DD}"/>
    <dgm:cxn modelId="{D21FAA11-46A2-4D80-BE4A-3A557797015E}" srcId="{61EFA938-5BCF-4B5A-AC5B-195BDFB58575}" destId="{C5231DD3-4D36-4E12-8425-407DD5788049}" srcOrd="1" destOrd="0" parTransId="{693A1292-E8C0-46CE-B65E-A5E04B8C8910}" sibTransId="{8BE4B443-6667-4FA0-8721-977E2D5CEADF}"/>
    <dgm:cxn modelId="{E545C49A-84E1-40CF-8015-822E9F8D5CA3}" srcId="{C5231DD3-4D36-4E12-8425-407DD5788049}" destId="{F5B67A5D-1CC8-47A3-BC91-3B8DCA032315}" srcOrd="0" destOrd="0" parTransId="{0E458261-D5D4-4E8D-B008-42376E03DE18}" sibTransId="{2C84A729-5CAA-4017-AFA5-A9889558FDF5}"/>
    <dgm:cxn modelId="{4E1FC86B-4073-48F3-B9EE-B3635DAF71C7}" type="presOf" srcId="{C5231DD3-4D36-4E12-8425-407DD5788049}" destId="{5BB66C48-C4DF-4AD8-A140-8B26971E9EE6}" srcOrd="0" destOrd="0" presId="urn:microsoft.com/office/officeart/2005/8/layout/default"/>
    <dgm:cxn modelId="{04E31468-8FC7-478E-AEFF-21A353787458}" type="presOf" srcId="{F5B67A5D-1CC8-47A3-BC91-3B8DCA032315}" destId="{5BB66C48-C4DF-4AD8-A140-8B26971E9EE6}" srcOrd="0" destOrd="1" presId="urn:microsoft.com/office/officeart/2005/8/layout/default"/>
    <dgm:cxn modelId="{6607400C-3DDA-42EE-82D5-3FE645B28BF1}" type="presOf" srcId="{67913FAA-4C79-432A-8049-84F500294845}" destId="{C070891C-2439-4017-98C0-7646425356FC}" srcOrd="0" destOrd="0" presId="urn:microsoft.com/office/officeart/2005/8/layout/default"/>
    <dgm:cxn modelId="{6B7B35AA-E9BA-4C6F-82E8-F23D1A215B7B}" type="presParOf" srcId="{F79BFDEA-676C-424B-BE41-E22FC774C50D}" destId="{C070891C-2439-4017-98C0-7646425356FC}" srcOrd="0" destOrd="0" presId="urn:microsoft.com/office/officeart/2005/8/layout/default"/>
    <dgm:cxn modelId="{5FFFF9EF-CF18-422C-84E5-58D1CC8A5297}" type="presParOf" srcId="{F79BFDEA-676C-424B-BE41-E22FC774C50D}" destId="{6ABB6298-8DDC-440B-A179-E72527890E61}" srcOrd="1" destOrd="0" presId="urn:microsoft.com/office/officeart/2005/8/layout/default"/>
    <dgm:cxn modelId="{3D3808E9-C85B-48A9-9DB3-1D768D689A43}" type="presParOf" srcId="{F79BFDEA-676C-424B-BE41-E22FC774C50D}" destId="{5BB66C48-C4DF-4AD8-A140-8B26971E9EE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26E3564-C95D-4B1D-8F1F-47882F00308F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IN"/>
        </a:p>
      </dgm:t>
    </dgm:pt>
    <dgm:pt modelId="{2BCE3905-93F7-46B5-8E60-55FD80C7D6FE}">
      <dgm:prSet phldrT="[Text]"/>
      <dgm:spPr/>
      <dgm:t>
        <a:bodyPr/>
        <a:lstStyle/>
        <a:p>
          <a:pPr>
            <a:lnSpc>
              <a:spcPct val="150000"/>
            </a:lnSpc>
          </a:pPr>
          <a:r>
            <a:rPr lang="en-IN" dirty="0"/>
            <a:t>GSTR-1</a:t>
          </a:r>
        </a:p>
      </dgm:t>
    </dgm:pt>
    <dgm:pt modelId="{AF04A01D-A34F-494B-B231-B33EE8186C93}" type="parTrans" cxnId="{B6A1931C-1AA8-4ECF-892B-07DDD97011CE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D52DD181-B46C-442F-82D6-E10E8A234A34}" type="sibTrans" cxnId="{B6A1931C-1AA8-4ECF-892B-07DDD97011CE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49A4898D-9527-4EF9-837A-A1FF61F743D6}">
      <dgm:prSet phldrT="[Text]"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Table </a:t>
          </a:r>
          <a:r>
            <a:rPr lang="en-US" dirty="0" smtClean="0"/>
            <a:t>14A - Amended Supplies made through e-commerce operator (ECO)</a:t>
          </a:r>
          <a:endParaRPr lang="en-IN" dirty="0"/>
        </a:p>
      </dgm:t>
    </dgm:pt>
    <dgm:pt modelId="{DC74ACDE-F62D-4526-9A93-21665889EAE6}" type="parTrans" cxnId="{D2511E5A-FE1B-431E-9BB9-B79359FED0A0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3850B12F-62B3-47C6-9000-7AC418DC641E}" type="sibTrans" cxnId="{D2511E5A-FE1B-431E-9BB9-B79359FED0A0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560427A7-4937-4DB6-940D-E74680D96337}">
      <dgm:prSet phldrT="[Text]"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Table </a:t>
          </a:r>
          <a:r>
            <a:rPr lang="en-US" dirty="0" smtClean="0"/>
            <a:t>15A </a:t>
          </a:r>
          <a:r>
            <a:rPr lang="en-US" dirty="0"/>
            <a:t>- </a:t>
          </a:r>
          <a:r>
            <a:rPr lang="en-US" dirty="0" smtClean="0"/>
            <a:t>Amended Supplies u/s 9(5) in GSTR-1/IFF</a:t>
          </a:r>
          <a:endParaRPr lang="en-IN" dirty="0"/>
        </a:p>
      </dgm:t>
    </dgm:pt>
    <dgm:pt modelId="{0478709E-6FFC-444B-B31B-6F63DE1BA11A}" type="parTrans" cxnId="{8A4239C7-E582-4427-BD98-6A669ADDD5AF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DE2D45BA-CB54-4348-B055-F8D8235EE2E1}" type="sibTrans" cxnId="{8A4239C7-E582-4427-BD98-6A669ADDD5AF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7B103CAB-B779-4DF3-B59C-FC3E42D3F7DE}" type="pres">
      <dgm:prSet presAssocID="{426E3564-C95D-4B1D-8F1F-47882F00308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5FBC6D-DB5C-42B5-B3EA-D22F259B699F}" type="pres">
      <dgm:prSet presAssocID="{2BCE3905-93F7-46B5-8E60-55FD80C7D6FE}" presName="composite" presStyleCnt="0"/>
      <dgm:spPr/>
    </dgm:pt>
    <dgm:pt modelId="{A8255B57-37C4-43B3-B18C-67425F4F94A8}" type="pres">
      <dgm:prSet presAssocID="{2BCE3905-93F7-46B5-8E60-55FD80C7D6F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46F1B-6810-4D21-B347-96A1A4A677F7}" type="pres">
      <dgm:prSet presAssocID="{2BCE3905-93F7-46B5-8E60-55FD80C7D6F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511E5A-FE1B-431E-9BB9-B79359FED0A0}" srcId="{2BCE3905-93F7-46B5-8E60-55FD80C7D6FE}" destId="{49A4898D-9527-4EF9-837A-A1FF61F743D6}" srcOrd="0" destOrd="0" parTransId="{DC74ACDE-F62D-4526-9A93-21665889EAE6}" sibTransId="{3850B12F-62B3-47C6-9000-7AC418DC641E}"/>
    <dgm:cxn modelId="{B6A1931C-1AA8-4ECF-892B-07DDD97011CE}" srcId="{426E3564-C95D-4B1D-8F1F-47882F00308F}" destId="{2BCE3905-93F7-46B5-8E60-55FD80C7D6FE}" srcOrd="0" destOrd="0" parTransId="{AF04A01D-A34F-494B-B231-B33EE8186C93}" sibTransId="{D52DD181-B46C-442F-82D6-E10E8A234A34}"/>
    <dgm:cxn modelId="{CF927339-F901-4EE2-83E5-C53C77DCEB38}" type="presOf" srcId="{426E3564-C95D-4B1D-8F1F-47882F00308F}" destId="{7B103CAB-B779-4DF3-B59C-FC3E42D3F7DE}" srcOrd="0" destOrd="0" presId="urn:microsoft.com/office/officeart/2005/8/layout/hList1"/>
    <dgm:cxn modelId="{8A4239C7-E582-4427-BD98-6A669ADDD5AF}" srcId="{2BCE3905-93F7-46B5-8E60-55FD80C7D6FE}" destId="{560427A7-4937-4DB6-940D-E74680D96337}" srcOrd="1" destOrd="0" parTransId="{0478709E-6FFC-444B-B31B-6F63DE1BA11A}" sibTransId="{DE2D45BA-CB54-4348-B055-F8D8235EE2E1}"/>
    <dgm:cxn modelId="{747ADC56-1571-4D00-AC7B-A4A424768AEF}" type="presOf" srcId="{560427A7-4937-4DB6-940D-E74680D96337}" destId="{D0F46F1B-6810-4D21-B347-96A1A4A677F7}" srcOrd="0" destOrd="1" presId="urn:microsoft.com/office/officeart/2005/8/layout/hList1"/>
    <dgm:cxn modelId="{D1C45E68-E5AB-4BAD-9708-66EC78F93DB1}" type="presOf" srcId="{49A4898D-9527-4EF9-837A-A1FF61F743D6}" destId="{D0F46F1B-6810-4D21-B347-96A1A4A677F7}" srcOrd="0" destOrd="0" presId="urn:microsoft.com/office/officeart/2005/8/layout/hList1"/>
    <dgm:cxn modelId="{1A7BA9F2-F83E-44EB-A428-6237A2EAE728}" type="presOf" srcId="{2BCE3905-93F7-46B5-8E60-55FD80C7D6FE}" destId="{A8255B57-37C4-43B3-B18C-67425F4F94A8}" srcOrd="0" destOrd="0" presId="urn:microsoft.com/office/officeart/2005/8/layout/hList1"/>
    <dgm:cxn modelId="{7CE7E908-7993-4DC1-B7E8-6741A476277A}" type="presParOf" srcId="{7B103CAB-B779-4DF3-B59C-FC3E42D3F7DE}" destId="{BA5FBC6D-DB5C-42B5-B3EA-D22F259B699F}" srcOrd="0" destOrd="0" presId="urn:microsoft.com/office/officeart/2005/8/layout/hList1"/>
    <dgm:cxn modelId="{EBF2FACB-940E-4393-9F9E-DAFB101D3E34}" type="presParOf" srcId="{BA5FBC6D-DB5C-42B5-B3EA-D22F259B699F}" destId="{A8255B57-37C4-43B3-B18C-67425F4F94A8}" srcOrd="0" destOrd="0" presId="urn:microsoft.com/office/officeart/2005/8/layout/hList1"/>
    <dgm:cxn modelId="{46DAB047-26D1-4473-9040-CF985033EC6C}" type="presParOf" srcId="{BA5FBC6D-DB5C-42B5-B3EA-D22F259B699F}" destId="{D0F46F1B-6810-4D21-B347-96A1A4A677F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26E3564-C95D-4B1D-8F1F-47882F00308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2BCE3905-93F7-46B5-8E60-55FD80C7D6FE}">
      <dgm:prSet phldrT="[Text]"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The GST Portal has recently issued an update, introducing the option to make GST payments through *Credit  Cards and *Debit Cards</a:t>
          </a:r>
          <a:r>
            <a:rPr lang="en-US"/>
            <a:t>. </a:t>
          </a:r>
          <a:endParaRPr lang="en-IN" dirty="0"/>
        </a:p>
      </dgm:t>
    </dgm:pt>
    <dgm:pt modelId="{AF04A01D-A34F-494B-B231-B33EE8186C93}" type="parTrans" cxnId="{B6A1931C-1AA8-4ECF-892B-07DDD97011CE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D52DD181-B46C-442F-82D6-E10E8A234A34}" type="sibTrans" cxnId="{B6A1931C-1AA8-4ECF-892B-07DDD97011CE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EA9BED11-F4C1-4A75-8E2B-F93E95685C34}" type="pres">
      <dgm:prSet presAssocID="{426E3564-C95D-4B1D-8F1F-47882F00308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8EE65F-3037-4BD3-B4ED-318D5DC02A48}" type="pres">
      <dgm:prSet presAssocID="{2BCE3905-93F7-46B5-8E60-55FD80C7D6FE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A1931C-1AA8-4ECF-892B-07DDD97011CE}" srcId="{426E3564-C95D-4B1D-8F1F-47882F00308F}" destId="{2BCE3905-93F7-46B5-8E60-55FD80C7D6FE}" srcOrd="0" destOrd="0" parTransId="{AF04A01D-A34F-494B-B231-B33EE8186C93}" sibTransId="{D52DD181-B46C-442F-82D6-E10E8A234A34}"/>
    <dgm:cxn modelId="{01EDA86E-D956-4695-A805-88045B888A89}" type="presOf" srcId="{2BCE3905-93F7-46B5-8E60-55FD80C7D6FE}" destId="{FC8EE65F-3037-4BD3-B4ED-318D5DC02A48}" srcOrd="0" destOrd="0" presId="urn:microsoft.com/office/officeart/2005/8/layout/default"/>
    <dgm:cxn modelId="{67A78D0C-7F79-473D-AB6E-4FC3E62036FB}" type="presOf" srcId="{426E3564-C95D-4B1D-8F1F-47882F00308F}" destId="{EA9BED11-F4C1-4A75-8E2B-F93E95685C34}" srcOrd="0" destOrd="0" presId="urn:microsoft.com/office/officeart/2005/8/layout/default"/>
    <dgm:cxn modelId="{4C49722C-C4A7-496F-A43D-750D7F38D22F}" type="presParOf" srcId="{EA9BED11-F4C1-4A75-8E2B-F93E95685C34}" destId="{FC8EE65F-3037-4BD3-B4ED-318D5DC02A48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8EF27F2-C53D-4FB3-9F12-835E974454E8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IN"/>
        </a:p>
      </dgm:t>
    </dgm:pt>
    <dgm:pt modelId="{63CC1AB0-9E6F-47F5-985C-FDC97DC6079F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400" b="0" i="0" dirty="0"/>
            <a:t>Open this link to join our WhatsApp Group </a:t>
          </a:r>
          <a:r>
            <a:rPr lang="en-IN" sz="2400" dirty="0"/>
            <a:t>for GST updates</a:t>
          </a:r>
        </a:p>
        <a:p>
          <a:pPr>
            <a:lnSpc>
              <a:spcPct val="150000"/>
            </a:lnSpc>
          </a:pPr>
          <a:r>
            <a:rPr lang="en-IN" sz="2400" dirty="0"/>
            <a:t>https://chat.whatsapp.com/Fzcl94Ekw5h03BOdB2wWJ3</a:t>
          </a:r>
        </a:p>
      </dgm:t>
    </dgm:pt>
    <dgm:pt modelId="{FDDE1ACD-0CB4-40BB-B8BB-8F3A0A5B9C2D}" type="parTrans" cxnId="{667800A5-C029-4E93-B7F9-9209E7B61825}">
      <dgm:prSet/>
      <dgm:spPr/>
      <dgm:t>
        <a:bodyPr/>
        <a:lstStyle/>
        <a:p>
          <a:endParaRPr lang="en-IN"/>
        </a:p>
      </dgm:t>
    </dgm:pt>
    <dgm:pt modelId="{A8FE4791-B041-46A1-A536-B83C3C7DD95C}" type="sibTrans" cxnId="{667800A5-C029-4E93-B7F9-9209E7B61825}">
      <dgm:prSet/>
      <dgm:spPr/>
      <dgm:t>
        <a:bodyPr/>
        <a:lstStyle/>
        <a:p>
          <a:endParaRPr lang="en-IN"/>
        </a:p>
      </dgm:t>
    </dgm:pt>
    <dgm:pt modelId="{B9DD9EAA-278D-40F1-96AA-A05C499F64B3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IN" sz="2400" dirty="0"/>
            <a:t>Visit our website </a:t>
          </a:r>
        </a:p>
      </dgm:t>
    </dgm:pt>
    <dgm:pt modelId="{4D056F18-7FEB-4717-A3B1-AE2653D84923}" type="parTrans" cxnId="{DA6DF0C4-4CBF-4D27-B7A0-1EE1B6116296}">
      <dgm:prSet/>
      <dgm:spPr/>
      <dgm:t>
        <a:bodyPr/>
        <a:lstStyle/>
        <a:p>
          <a:endParaRPr lang="en-IN"/>
        </a:p>
      </dgm:t>
    </dgm:pt>
    <dgm:pt modelId="{6367BAB8-557B-4371-B516-F32583A1D6A6}" type="sibTrans" cxnId="{DA6DF0C4-4CBF-4D27-B7A0-1EE1B6116296}">
      <dgm:prSet/>
      <dgm:spPr/>
      <dgm:t>
        <a:bodyPr/>
        <a:lstStyle/>
        <a:p>
          <a:endParaRPr lang="en-IN"/>
        </a:p>
      </dgm:t>
    </dgm:pt>
    <dgm:pt modelId="{097A2BB0-B05B-4434-80CD-72DCA2D34A4C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IN" sz="2400" dirty="0"/>
            <a:t>http://www.vbkconsultancy.com/</a:t>
          </a:r>
        </a:p>
      </dgm:t>
    </dgm:pt>
    <dgm:pt modelId="{B86E5B4C-A577-4573-BE71-9E27C8A1DA54}" type="parTrans" cxnId="{986C32F5-99A3-49F2-95F9-771390C756E8}">
      <dgm:prSet/>
      <dgm:spPr/>
      <dgm:t>
        <a:bodyPr/>
        <a:lstStyle/>
        <a:p>
          <a:endParaRPr lang="en-IN"/>
        </a:p>
      </dgm:t>
    </dgm:pt>
    <dgm:pt modelId="{8F492AD8-A5CB-49F7-A878-AFFECC01350D}" type="sibTrans" cxnId="{986C32F5-99A3-49F2-95F9-771390C756E8}">
      <dgm:prSet/>
      <dgm:spPr/>
      <dgm:t>
        <a:bodyPr/>
        <a:lstStyle/>
        <a:p>
          <a:endParaRPr lang="en-IN"/>
        </a:p>
      </dgm:t>
    </dgm:pt>
    <dgm:pt modelId="{A32504CF-AB5B-4958-A4F5-81C8DE2E5C24}" type="pres">
      <dgm:prSet presAssocID="{A8EF27F2-C53D-4FB3-9F12-835E974454E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ECF231-3FF7-4C0B-AE62-3E09AE0572B3}" type="pres">
      <dgm:prSet presAssocID="{63CC1AB0-9E6F-47F5-985C-FDC97DC6079F}" presName="comp" presStyleCnt="0"/>
      <dgm:spPr/>
    </dgm:pt>
    <dgm:pt modelId="{F57782F8-1011-4A7E-8770-011EACEEE926}" type="pres">
      <dgm:prSet presAssocID="{63CC1AB0-9E6F-47F5-985C-FDC97DC6079F}" presName="rect2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895127-DDCB-4B3A-BE35-24F85C4A7726}" type="pres">
      <dgm:prSet presAssocID="{63CC1AB0-9E6F-47F5-985C-FDC97DC6079F}" presName="rect1" presStyleLbl="ln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34CD2892-EDD5-40BB-B779-C0963980F98C}" type="pres">
      <dgm:prSet presAssocID="{A8FE4791-B041-46A1-A536-B83C3C7DD95C}" presName="sibTrans" presStyleCnt="0"/>
      <dgm:spPr/>
    </dgm:pt>
    <dgm:pt modelId="{24939DF3-5FF2-45E2-BDCC-E3CA26CF8032}" type="pres">
      <dgm:prSet presAssocID="{B9DD9EAA-278D-40F1-96AA-A05C499F64B3}" presName="comp" presStyleCnt="0"/>
      <dgm:spPr/>
    </dgm:pt>
    <dgm:pt modelId="{BF5A0A59-1AFF-41EB-A82B-96B2F5A4F557}" type="pres">
      <dgm:prSet presAssocID="{B9DD9EAA-278D-40F1-96AA-A05C499F64B3}" presName="rect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D3755-B501-42D8-8307-64EF19AA635A}" type="pres">
      <dgm:prSet presAssocID="{B9DD9EAA-278D-40F1-96AA-A05C499F64B3}" presName="rect1" presStyleLbl="ln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>
            <a:fillRect l="-1000" r="-1000"/>
          </a:stretch>
        </a:blipFill>
      </dgm:spPr>
      <dgm:extLst>
        <a:ext uri="{E40237B7-FDA0-4F09-8148-C483321AD2D9}">
          <dgm14:cNvPr xmlns:dgm14="http://schemas.microsoft.com/office/drawing/2010/diagram" id="0" name="" descr="Cheers with solid fill"/>
        </a:ext>
      </dgm:extLst>
    </dgm:pt>
  </dgm:ptLst>
  <dgm:cxnLst>
    <dgm:cxn modelId="{EE6C5894-2DBC-4671-ACCE-80316CD665A2}" type="presOf" srcId="{A8EF27F2-C53D-4FB3-9F12-835E974454E8}" destId="{A32504CF-AB5B-4958-A4F5-81C8DE2E5C24}" srcOrd="0" destOrd="0" presId="urn:microsoft.com/office/officeart/2008/layout/AlternatingPictureBlocks"/>
    <dgm:cxn modelId="{4790CEF9-C154-45AE-8C6C-D5821E58CC08}" type="presOf" srcId="{B9DD9EAA-278D-40F1-96AA-A05C499F64B3}" destId="{BF5A0A59-1AFF-41EB-A82B-96B2F5A4F557}" srcOrd="0" destOrd="0" presId="urn:microsoft.com/office/officeart/2008/layout/AlternatingPictureBlocks"/>
    <dgm:cxn modelId="{667800A5-C029-4E93-B7F9-9209E7B61825}" srcId="{A8EF27F2-C53D-4FB3-9F12-835E974454E8}" destId="{63CC1AB0-9E6F-47F5-985C-FDC97DC6079F}" srcOrd="0" destOrd="0" parTransId="{FDDE1ACD-0CB4-40BB-B8BB-8F3A0A5B9C2D}" sibTransId="{A8FE4791-B041-46A1-A536-B83C3C7DD95C}"/>
    <dgm:cxn modelId="{A7637E88-53BA-4D6C-980C-1A4933E803D4}" type="presOf" srcId="{63CC1AB0-9E6F-47F5-985C-FDC97DC6079F}" destId="{F57782F8-1011-4A7E-8770-011EACEEE926}" srcOrd="0" destOrd="0" presId="urn:microsoft.com/office/officeart/2008/layout/AlternatingPictureBlocks"/>
    <dgm:cxn modelId="{DA6DF0C4-4CBF-4D27-B7A0-1EE1B6116296}" srcId="{A8EF27F2-C53D-4FB3-9F12-835E974454E8}" destId="{B9DD9EAA-278D-40F1-96AA-A05C499F64B3}" srcOrd="1" destOrd="0" parTransId="{4D056F18-7FEB-4717-A3B1-AE2653D84923}" sibTransId="{6367BAB8-557B-4371-B516-F32583A1D6A6}"/>
    <dgm:cxn modelId="{AA481248-BB43-45B4-9D02-B5806B852F41}" type="presOf" srcId="{097A2BB0-B05B-4434-80CD-72DCA2D34A4C}" destId="{BF5A0A59-1AFF-41EB-A82B-96B2F5A4F557}" srcOrd="0" destOrd="1" presId="urn:microsoft.com/office/officeart/2008/layout/AlternatingPictureBlocks"/>
    <dgm:cxn modelId="{986C32F5-99A3-49F2-95F9-771390C756E8}" srcId="{B9DD9EAA-278D-40F1-96AA-A05C499F64B3}" destId="{097A2BB0-B05B-4434-80CD-72DCA2D34A4C}" srcOrd="0" destOrd="0" parTransId="{B86E5B4C-A577-4573-BE71-9E27C8A1DA54}" sibTransId="{8F492AD8-A5CB-49F7-A878-AFFECC01350D}"/>
    <dgm:cxn modelId="{145A1E4F-3007-4F5E-94FD-00D4F7669CA9}" type="presParOf" srcId="{A32504CF-AB5B-4958-A4F5-81C8DE2E5C24}" destId="{CDECF231-3FF7-4C0B-AE62-3E09AE0572B3}" srcOrd="0" destOrd="0" presId="urn:microsoft.com/office/officeart/2008/layout/AlternatingPictureBlocks"/>
    <dgm:cxn modelId="{695183B9-1D90-4DBC-9D48-98F7BEE4CEFE}" type="presParOf" srcId="{CDECF231-3FF7-4C0B-AE62-3E09AE0572B3}" destId="{F57782F8-1011-4A7E-8770-011EACEEE926}" srcOrd="0" destOrd="0" presId="urn:microsoft.com/office/officeart/2008/layout/AlternatingPictureBlocks"/>
    <dgm:cxn modelId="{FF15786F-ACB1-4CD3-AAB0-E2F9DF9D0F3B}" type="presParOf" srcId="{CDECF231-3FF7-4C0B-AE62-3E09AE0572B3}" destId="{FF895127-DDCB-4B3A-BE35-24F85C4A7726}" srcOrd="1" destOrd="0" presId="urn:microsoft.com/office/officeart/2008/layout/AlternatingPictureBlocks"/>
    <dgm:cxn modelId="{A73440EA-56F1-4BB5-8919-CE132EF3F534}" type="presParOf" srcId="{A32504CF-AB5B-4958-A4F5-81C8DE2E5C24}" destId="{34CD2892-EDD5-40BB-B779-C0963980F98C}" srcOrd="1" destOrd="0" presId="urn:microsoft.com/office/officeart/2008/layout/AlternatingPictureBlocks"/>
    <dgm:cxn modelId="{79477402-F253-4D8A-ABCA-644D598B24DE}" type="presParOf" srcId="{A32504CF-AB5B-4958-A4F5-81C8DE2E5C24}" destId="{24939DF3-5FF2-45E2-BDCC-E3CA26CF8032}" srcOrd="2" destOrd="0" presId="urn:microsoft.com/office/officeart/2008/layout/AlternatingPictureBlocks"/>
    <dgm:cxn modelId="{1A8CBE52-D4C1-4E93-BA0A-4EBFFAEB6DBC}" type="presParOf" srcId="{24939DF3-5FF2-45E2-BDCC-E3CA26CF8032}" destId="{BF5A0A59-1AFF-41EB-A82B-96B2F5A4F557}" srcOrd="0" destOrd="0" presId="urn:microsoft.com/office/officeart/2008/layout/AlternatingPictureBlocks"/>
    <dgm:cxn modelId="{6411F8E0-1388-46F1-AC3C-D8E73D63A382}" type="presParOf" srcId="{24939DF3-5FF2-45E2-BDCC-E3CA26CF8032}" destId="{C7CD3755-B501-42D8-8307-64EF19AA635A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3535BDE-E941-449E-A3E2-7B3339CDB6D3}" type="doc">
      <dgm:prSet loTypeId="urn:microsoft.com/office/officeart/2008/layout/VerticalCurvedList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en-IN"/>
        </a:p>
      </dgm:t>
    </dgm:pt>
    <dgm:pt modelId="{C6E16ECE-4AC7-4612-92FF-65F2E8A96D42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1800" dirty="0"/>
            <a:t>CA Vaishali B Kharde and Co.  </a:t>
          </a:r>
          <a:endParaRPr lang="en-IN" sz="1800" dirty="0"/>
        </a:p>
      </dgm:t>
    </dgm:pt>
    <dgm:pt modelId="{5AB5C741-69D4-4A30-A264-53EA23197352}" type="parTrans" cxnId="{9468EA99-0036-419C-B5D4-37F29BEFBE4F}">
      <dgm:prSet/>
      <dgm:spPr/>
      <dgm:t>
        <a:bodyPr/>
        <a:lstStyle/>
        <a:p>
          <a:pPr>
            <a:lnSpc>
              <a:spcPct val="150000"/>
            </a:lnSpc>
          </a:pPr>
          <a:endParaRPr lang="en-IN" sz="1800"/>
        </a:p>
      </dgm:t>
    </dgm:pt>
    <dgm:pt modelId="{6BA68BFA-CF9B-40F1-8DFC-E60947303EE3}" type="sibTrans" cxnId="{9468EA99-0036-419C-B5D4-37F29BEFBE4F}">
      <dgm:prSet/>
      <dgm:spPr/>
      <dgm:t>
        <a:bodyPr/>
        <a:lstStyle/>
        <a:p>
          <a:pPr>
            <a:lnSpc>
              <a:spcPct val="150000"/>
            </a:lnSpc>
          </a:pPr>
          <a:endParaRPr lang="en-IN" sz="1800"/>
        </a:p>
      </dgm:t>
    </dgm:pt>
    <dgm:pt modelId="{2B580979-EFBF-45CB-A9D7-F31A2E6E59FD}">
      <dgm:prSet custT="1"/>
      <dgm:spPr/>
      <dgm:t>
        <a:bodyPr/>
        <a:lstStyle/>
        <a:p>
          <a:pPr>
            <a:lnSpc>
              <a:spcPct val="150000"/>
            </a:lnSpc>
          </a:pPr>
          <a:endParaRPr lang="en-US" sz="1800" dirty="0"/>
        </a:p>
        <a:p>
          <a:pPr>
            <a:lnSpc>
              <a:spcPct val="150000"/>
            </a:lnSpc>
          </a:pPr>
          <a:r>
            <a:rPr lang="en-US" sz="1800" dirty="0"/>
            <a:t>YouTube : CA Vaishali Kharde</a:t>
          </a:r>
        </a:p>
        <a:p>
          <a:pPr>
            <a:lnSpc>
              <a:spcPct val="150000"/>
            </a:lnSpc>
          </a:pPr>
          <a:r>
            <a:rPr lang="en-US" sz="1800" dirty="0"/>
            <a:t>Linked In : </a:t>
          </a:r>
          <a:r>
            <a:rPr lang="en-IN" sz="1800" i="0" dirty="0">
              <a:hlinkClick xmlns:r="http://schemas.openxmlformats.org/officeDocument/2006/relationships" r:id="rId1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rPr>
            <a:t>linkedin.com/in/ca-vaishali-kharde-6a122539</a:t>
          </a:r>
          <a:endParaRPr lang="en-US" sz="1800" dirty="0"/>
        </a:p>
        <a:p>
          <a:pPr>
            <a:lnSpc>
              <a:spcPct val="150000"/>
            </a:lnSpc>
          </a:pPr>
          <a:endParaRPr lang="en-IN" sz="1800" dirty="0"/>
        </a:p>
      </dgm:t>
    </dgm:pt>
    <dgm:pt modelId="{29E964A5-BA5E-4E35-BAA2-A91B1797D57D}" type="parTrans" cxnId="{48776DDA-BA62-4DB5-9D62-C56BC00723C4}">
      <dgm:prSet/>
      <dgm:spPr/>
      <dgm:t>
        <a:bodyPr/>
        <a:lstStyle/>
        <a:p>
          <a:pPr>
            <a:lnSpc>
              <a:spcPct val="150000"/>
            </a:lnSpc>
          </a:pPr>
          <a:endParaRPr lang="en-IN" sz="1800"/>
        </a:p>
      </dgm:t>
    </dgm:pt>
    <dgm:pt modelId="{19D64E0F-02E1-4271-8EA9-E8C0EBDE52D7}" type="sibTrans" cxnId="{48776DDA-BA62-4DB5-9D62-C56BC00723C4}">
      <dgm:prSet/>
      <dgm:spPr/>
      <dgm:t>
        <a:bodyPr/>
        <a:lstStyle/>
        <a:p>
          <a:pPr>
            <a:lnSpc>
              <a:spcPct val="150000"/>
            </a:lnSpc>
          </a:pPr>
          <a:endParaRPr lang="en-IN" sz="1800"/>
        </a:p>
      </dgm:t>
    </dgm:pt>
    <dgm:pt modelId="{C02FB442-A0F6-4F8C-B835-54A6446414F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1800" dirty="0"/>
            <a:t>E-Mail : </a:t>
          </a:r>
          <a:r>
            <a:rPr lang="en-IN" sz="1800" b="0" i="0" dirty="0"/>
            <a:t>cakhardevaishali@vbkconsultancy.com</a:t>
          </a:r>
          <a:r>
            <a:rPr lang="en-US" sz="1800" dirty="0"/>
            <a:t/>
          </a:r>
          <a:br>
            <a:rPr lang="en-US" sz="1800" dirty="0"/>
          </a:br>
          <a:r>
            <a:rPr lang="en-US" sz="1800" dirty="0"/>
            <a:t>Mobile : +91 95610 05039</a:t>
          </a:r>
          <a:endParaRPr lang="en-IN" sz="1800" dirty="0"/>
        </a:p>
      </dgm:t>
    </dgm:pt>
    <dgm:pt modelId="{BA103861-BF3C-4C2B-9129-988A9B17B018}" type="parTrans" cxnId="{B1401FB0-9EBC-4403-BDD3-57E17FF969BD}">
      <dgm:prSet/>
      <dgm:spPr/>
      <dgm:t>
        <a:bodyPr/>
        <a:lstStyle/>
        <a:p>
          <a:pPr>
            <a:lnSpc>
              <a:spcPct val="150000"/>
            </a:lnSpc>
          </a:pPr>
          <a:endParaRPr lang="en-IN" sz="1800"/>
        </a:p>
      </dgm:t>
    </dgm:pt>
    <dgm:pt modelId="{C72B3597-D68D-4B34-B7AC-A8BAE905C03F}" type="sibTrans" cxnId="{B1401FB0-9EBC-4403-BDD3-57E17FF969BD}">
      <dgm:prSet/>
      <dgm:spPr/>
      <dgm:t>
        <a:bodyPr/>
        <a:lstStyle/>
        <a:p>
          <a:pPr>
            <a:lnSpc>
              <a:spcPct val="150000"/>
            </a:lnSpc>
          </a:pPr>
          <a:endParaRPr lang="en-IN" sz="1800"/>
        </a:p>
      </dgm:t>
    </dgm:pt>
    <dgm:pt modelId="{CAA317A3-B3B7-4433-B45A-672DB55C72E1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1800" b="0" i="0" dirty="0">
              <a:hlinkClick xmlns:r="http://schemas.openxmlformats.org/officeDocument/2006/relationships" r:id="rId2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rPr>
            <a:t>GST -Decoding of Amendments of Budget 2021 </a:t>
          </a:r>
          <a:endParaRPr lang="en-IN" sz="1800" b="0" i="0" dirty="0">
            <a:hlinkClick xmlns:r="http://schemas.openxmlformats.org/officeDocument/2006/relationships" r:id="rId3">
              <a:extLst>
                <a:ext uri="{A12FA001-AC4F-418D-AE19-62706E023703}">
                  <ahyp:hlinkClr xmlns="" xmlns:ahyp="http://schemas.microsoft.com/office/drawing/2018/hyperlinkcolor" val="tx"/>
                </a:ext>
              </a:extLst>
            </a:hlinkClick>
          </a:endParaRPr>
        </a:p>
        <a:p>
          <a:pPr>
            <a:lnSpc>
              <a:spcPct val="150000"/>
            </a:lnSpc>
          </a:pPr>
          <a:r>
            <a:rPr lang="en-IN" sz="1800" b="0" i="0" dirty="0">
              <a:hlinkClick xmlns:r="http://schemas.openxmlformats.org/officeDocument/2006/relationships" r:id="rId3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rPr>
            <a:t>Vivad Se Vishwas Scheme (Direct Tax)</a:t>
          </a:r>
          <a:endParaRPr lang="en-IN" sz="1800" dirty="0"/>
        </a:p>
      </dgm:t>
    </dgm:pt>
    <dgm:pt modelId="{3D6B8926-2E79-41DD-9DAA-B8429A19279E}" type="parTrans" cxnId="{A2E5BA7C-69BC-4B29-B2DF-1B08802ACFE9}">
      <dgm:prSet/>
      <dgm:spPr/>
      <dgm:t>
        <a:bodyPr/>
        <a:lstStyle/>
        <a:p>
          <a:endParaRPr lang="en-IN"/>
        </a:p>
      </dgm:t>
    </dgm:pt>
    <dgm:pt modelId="{8995E7B7-F342-47F2-8E17-CFE7C04EDC8C}" type="sibTrans" cxnId="{A2E5BA7C-69BC-4B29-B2DF-1B08802ACFE9}">
      <dgm:prSet/>
      <dgm:spPr/>
      <dgm:t>
        <a:bodyPr/>
        <a:lstStyle/>
        <a:p>
          <a:endParaRPr lang="en-IN"/>
        </a:p>
      </dgm:t>
    </dgm:pt>
    <dgm:pt modelId="{5B3A063A-DA08-479E-9C38-7F8749E3C7CF}" type="pres">
      <dgm:prSet presAssocID="{C3535BDE-E941-449E-A3E2-7B3339CDB6D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D11A81A0-2E9F-424A-B3BC-6B21C0028182}" type="pres">
      <dgm:prSet presAssocID="{C3535BDE-E941-449E-A3E2-7B3339CDB6D3}" presName="Name1" presStyleCnt="0"/>
      <dgm:spPr/>
    </dgm:pt>
    <dgm:pt modelId="{5C20A7AE-72BB-4634-85DF-BB98E8B5409E}" type="pres">
      <dgm:prSet presAssocID="{C3535BDE-E941-449E-A3E2-7B3339CDB6D3}" presName="cycle" presStyleCnt="0"/>
      <dgm:spPr/>
    </dgm:pt>
    <dgm:pt modelId="{09CFF3B7-110C-4DF5-BF6C-D33466BE5F91}" type="pres">
      <dgm:prSet presAssocID="{C3535BDE-E941-449E-A3E2-7B3339CDB6D3}" presName="srcNode" presStyleLbl="node1" presStyleIdx="0" presStyleCnt="4"/>
      <dgm:spPr/>
    </dgm:pt>
    <dgm:pt modelId="{141EDED2-11C7-4665-9524-80F9CA7D20FA}" type="pres">
      <dgm:prSet presAssocID="{C3535BDE-E941-449E-A3E2-7B3339CDB6D3}" presName="conn" presStyleLbl="parChTrans1D2" presStyleIdx="0" presStyleCnt="1"/>
      <dgm:spPr/>
      <dgm:t>
        <a:bodyPr/>
        <a:lstStyle/>
        <a:p>
          <a:endParaRPr lang="en-US"/>
        </a:p>
      </dgm:t>
    </dgm:pt>
    <dgm:pt modelId="{68AD7332-6209-471B-BD3E-7834D4FD14A8}" type="pres">
      <dgm:prSet presAssocID="{C3535BDE-E941-449E-A3E2-7B3339CDB6D3}" presName="extraNode" presStyleLbl="node1" presStyleIdx="0" presStyleCnt="4"/>
      <dgm:spPr/>
    </dgm:pt>
    <dgm:pt modelId="{54A027F1-B643-4007-B866-2919B0BBA99F}" type="pres">
      <dgm:prSet presAssocID="{C3535BDE-E941-449E-A3E2-7B3339CDB6D3}" presName="dstNode" presStyleLbl="node1" presStyleIdx="0" presStyleCnt="4"/>
      <dgm:spPr/>
    </dgm:pt>
    <dgm:pt modelId="{54B18F1E-CEE2-414F-BD13-8EF40760FB89}" type="pres">
      <dgm:prSet presAssocID="{C6E16ECE-4AC7-4612-92FF-65F2E8A96D42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F5CECF-681C-434D-9C99-5AFE7BE4C651}" type="pres">
      <dgm:prSet presAssocID="{C6E16ECE-4AC7-4612-92FF-65F2E8A96D42}" presName="accent_1" presStyleCnt="0"/>
      <dgm:spPr/>
    </dgm:pt>
    <dgm:pt modelId="{EEA13A67-F5D6-403C-867C-32B856DBD6AF}" type="pres">
      <dgm:prSet presAssocID="{C6E16ECE-4AC7-4612-92FF-65F2E8A96D42}" presName="accentRepeatNode" presStyleLbl="solidFgAcc1" presStyleIdx="0" presStyleCnt="4"/>
      <dgm:spPr/>
    </dgm:pt>
    <dgm:pt modelId="{07933209-403D-49B4-A4D7-C0A0245F1183}" type="pres">
      <dgm:prSet presAssocID="{2B580979-EFBF-45CB-A9D7-F31A2E6E59FD}" presName="text_2" presStyleLbl="node1" presStyleIdx="1" presStyleCnt="4" custScaleY="1200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80C284-20B2-42BB-B7ED-8B4C0CE8D10D}" type="pres">
      <dgm:prSet presAssocID="{2B580979-EFBF-45CB-A9D7-F31A2E6E59FD}" presName="accent_2" presStyleCnt="0"/>
      <dgm:spPr/>
    </dgm:pt>
    <dgm:pt modelId="{C60E5378-EDD0-44F5-9774-C8720160A9BC}" type="pres">
      <dgm:prSet presAssocID="{2B580979-EFBF-45CB-A9D7-F31A2E6E59FD}" presName="accentRepeatNode" presStyleLbl="solidFgAcc1" presStyleIdx="1" presStyleCnt="4"/>
      <dgm:spPr/>
    </dgm:pt>
    <dgm:pt modelId="{C0421FAD-2F60-4F61-B015-FA7B8F306E53}" type="pres">
      <dgm:prSet presAssocID="{C02FB442-A0F6-4F8C-B835-54A6446414F0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FB0E-7391-4748-8D67-87AD2BC8982F}" type="pres">
      <dgm:prSet presAssocID="{C02FB442-A0F6-4F8C-B835-54A6446414F0}" presName="accent_3" presStyleCnt="0"/>
      <dgm:spPr/>
    </dgm:pt>
    <dgm:pt modelId="{0DC9AD77-ACCA-4940-88F0-ABD7106380A8}" type="pres">
      <dgm:prSet presAssocID="{C02FB442-A0F6-4F8C-B835-54A6446414F0}" presName="accentRepeatNode" presStyleLbl="solidFgAcc1" presStyleIdx="2" presStyleCnt="4"/>
      <dgm:spPr/>
    </dgm:pt>
    <dgm:pt modelId="{EDE06A8D-6FCE-47A8-9AB7-111BE0CE6285}" type="pres">
      <dgm:prSet presAssocID="{CAA317A3-B3B7-4433-B45A-672DB55C72E1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2277F5-D369-4EF5-9057-F2D80FF5CDED}" type="pres">
      <dgm:prSet presAssocID="{CAA317A3-B3B7-4433-B45A-672DB55C72E1}" presName="accent_4" presStyleCnt="0"/>
      <dgm:spPr/>
    </dgm:pt>
    <dgm:pt modelId="{AE3BA533-F567-4651-BC55-221726C4F5B9}" type="pres">
      <dgm:prSet presAssocID="{CAA317A3-B3B7-4433-B45A-672DB55C72E1}" presName="accentRepeatNode" presStyleLbl="solidFgAcc1" presStyleIdx="3" presStyleCnt="4"/>
      <dgm:spPr/>
    </dgm:pt>
  </dgm:ptLst>
  <dgm:cxnLst>
    <dgm:cxn modelId="{CB6C15C7-7CF9-4365-9F68-17E3074EE22C}" type="presOf" srcId="{C3535BDE-E941-449E-A3E2-7B3339CDB6D3}" destId="{5B3A063A-DA08-479E-9C38-7F8749E3C7CF}" srcOrd="0" destOrd="0" presId="urn:microsoft.com/office/officeart/2008/layout/VerticalCurvedList"/>
    <dgm:cxn modelId="{CCF2558D-A4A3-419B-BF90-99CD3748F7D2}" type="presOf" srcId="{C02FB442-A0F6-4F8C-B835-54A6446414F0}" destId="{C0421FAD-2F60-4F61-B015-FA7B8F306E53}" srcOrd="0" destOrd="0" presId="urn:microsoft.com/office/officeart/2008/layout/VerticalCurvedList"/>
    <dgm:cxn modelId="{48776DDA-BA62-4DB5-9D62-C56BC00723C4}" srcId="{C3535BDE-E941-449E-A3E2-7B3339CDB6D3}" destId="{2B580979-EFBF-45CB-A9D7-F31A2E6E59FD}" srcOrd="1" destOrd="0" parTransId="{29E964A5-BA5E-4E35-BAA2-A91B1797D57D}" sibTransId="{19D64E0F-02E1-4271-8EA9-E8C0EBDE52D7}"/>
    <dgm:cxn modelId="{8B38CD7B-1795-426E-9DAF-B9F681ABE1CA}" type="presOf" srcId="{C6E16ECE-4AC7-4612-92FF-65F2E8A96D42}" destId="{54B18F1E-CEE2-414F-BD13-8EF40760FB89}" srcOrd="0" destOrd="0" presId="urn:microsoft.com/office/officeart/2008/layout/VerticalCurvedList"/>
    <dgm:cxn modelId="{B1401FB0-9EBC-4403-BDD3-57E17FF969BD}" srcId="{C3535BDE-E941-449E-A3E2-7B3339CDB6D3}" destId="{C02FB442-A0F6-4F8C-B835-54A6446414F0}" srcOrd="2" destOrd="0" parTransId="{BA103861-BF3C-4C2B-9129-988A9B17B018}" sibTransId="{C72B3597-D68D-4B34-B7AC-A8BAE905C03F}"/>
    <dgm:cxn modelId="{50C2DF05-EE0F-4CB1-995E-D3F851AC062A}" type="presOf" srcId="{2B580979-EFBF-45CB-A9D7-F31A2E6E59FD}" destId="{07933209-403D-49B4-A4D7-C0A0245F1183}" srcOrd="0" destOrd="0" presId="urn:microsoft.com/office/officeart/2008/layout/VerticalCurvedList"/>
    <dgm:cxn modelId="{9468EA99-0036-419C-B5D4-37F29BEFBE4F}" srcId="{C3535BDE-E941-449E-A3E2-7B3339CDB6D3}" destId="{C6E16ECE-4AC7-4612-92FF-65F2E8A96D42}" srcOrd="0" destOrd="0" parTransId="{5AB5C741-69D4-4A30-A264-53EA23197352}" sibTransId="{6BA68BFA-CF9B-40F1-8DFC-E60947303EE3}"/>
    <dgm:cxn modelId="{A2E5BA7C-69BC-4B29-B2DF-1B08802ACFE9}" srcId="{C3535BDE-E941-449E-A3E2-7B3339CDB6D3}" destId="{CAA317A3-B3B7-4433-B45A-672DB55C72E1}" srcOrd="3" destOrd="0" parTransId="{3D6B8926-2E79-41DD-9DAA-B8429A19279E}" sibTransId="{8995E7B7-F342-47F2-8E17-CFE7C04EDC8C}"/>
    <dgm:cxn modelId="{92453913-DB3B-405A-848C-4F896B927967}" type="presOf" srcId="{6BA68BFA-CF9B-40F1-8DFC-E60947303EE3}" destId="{141EDED2-11C7-4665-9524-80F9CA7D20FA}" srcOrd="0" destOrd="0" presId="urn:microsoft.com/office/officeart/2008/layout/VerticalCurvedList"/>
    <dgm:cxn modelId="{9D8912DB-2798-4C76-ADE1-7D510096EE1C}" type="presOf" srcId="{CAA317A3-B3B7-4433-B45A-672DB55C72E1}" destId="{EDE06A8D-6FCE-47A8-9AB7-111BE0CE6285}" srcOrd="0" destOrd="0" presId="urn:microsoft.com/office/officeart/2008/layout/VerticalCurvedList"/>
    <dgm:cxn modelId="{167F0E68-4D8E-4B98-9D91-887869CDC65B}" type="presParOf" srcId="{5B3A063A-DA08-479E-9C38-7F8749E3C7CF}" destId="{D11A81A0-2E9F-424A-B3BC-6B21C0028182}" srcOrd="0" destOrd="0" presId="urn:microsoft.com/office/officeart/2008/layout/VerticalCurvedList"/>
    <dgm:cxn modelId="{2274A215-61F1-4015-B0DE-0527BF91BFBB}" type="presParOf" srcId="{D11A81A0-2E9F-424A-B3BC-6B21C0028182}" destId="{5C20A7AE-72BB-4634-85DF-BB98E8B5409E}" srcOrd="0" destOrd="0" presId="urn:microsoft.com/office/officeart/2008/layout/VerticalCurvedList"/>
    <dgm:cxn modelId="{D4DFA9BC-F71B-4621-8990-F1D0D879929B}" type="presParOf" srcId="{5C20A7AE-72BB-4634-85DF-BB98E8B5409E}" destId="{09CFF3B7-110C-4DF5-BF6C-D33466BE5F91}" srcOrd="0" destOrd="0" presId="urn:microsoft.com/office/officeart/2008/layout/VerticalCurvedList"/>
    <dgm:cxn modelId="{B51EE670-7CC8-4BDB-A9AF-273AAF9F9F33}" type="presParOf" srcId="{5C20A7AE-72BB-4634-85DF-BB98E8B5409E}" destId="{141EDED2-11C7-4665-9524-80F9CA7D20FA}" srcOrd="1" destOrd="0" presId="urn:microsoft.com/office/officeart/2008/layout/VerticalCurvedList"/>
    <dgm:cxn modelId="{6B013E5A-C156-4402-A06B-4D765BFED328}" type="presParOf" srcId="{5C20A7AE-72BB-4634-85DF-BB98E8B5409E}" destId="{68AD7332-6209-471B-BD3E-7834D4FD14A8}" srcOrd="2" destOrd="0" presId="urn:microsoft.com/office/officeart/2008/layout/VerticalCurvedList"/>
    <dgm:cxn modelId="{8129C60D-0375-4BFE-AD98-0AB7BD35D55B}" type="presParOf" srcId="{5C20A7AE-72BB-4634-85DF-BB98E8B5409E}" destId="{54A027F1-B643-4007-B866-2919B0BBA99F}" srcOrd="3" destOrd="0" presId="urn:microsoft.com/office/officeart/2008/layout/VerticalCurvedList"/>
    <dgm:cxn modelId="{51A5E1A3-E14B-4310-A8AE-14A886E60D77}" type="presParOf" srcId="{D11A81A0-2E9F-424A-B3BC-6B21C0028182}" destId="{54B18F1E-CEE2-414F-BD13-8EF40760FB89}" srcOrd="1" destOrd="0" presId="urn:microsoft.com/office/officeart/2008/layout/VerticalCurvedList"/>
    <dgm:cxn modelId="{B9145541-E731-44CF-9AAC-9B0F09054A30}" type="presParOf" srcId="{D11A81A0-2E9F-424A-B3BC-6B21C0028182}" destId="{4BF5CECF-681C-434D-9C99-5AFE7BE4C651}" srcOrd="2" destOrd="0" presId="urn:microsoft.com/office/officeart/2008/layout/VerticalCurvedList"/>
    <dgm:cxn modelId="{D856EBCA-AF35-438B-9D03-F54D7648ECDA}" type="presParOf" srcId="{4BF5CECF-681C-434D-9C99-5AFE7BE4C651}" destId="{EEA13A67-F5D6-403C-867C-32B856DBD6AF}" srcOrd="0" destOrd="0" presId="urn:microsoft.com/office/officeart/2008/layout/VerticalCurvedList"/>
    <dgm:cxn modelId="{AFCA2DFD-5FA0-4AEF-8EBF-55F661F2ECDE}" type="presParOf" srcId="{D11A81A0-2E9F-424A-B3BC-6B21C0028182}" destId="{07933209-403D-49B4-A4D7-C0A0245F1183}" srcOrd="3" destOrd="0" presId="urn:microsoft.com/office/officeart/2008/layout/VerticalCurvedList"/>
    <dgm:cxn modelId="{56D4351B-61D5-44C3-B7C0-96FE97B52031}" type="presParOf" srcId="{D11A81A0-2E9F-424A-B3BC-6B21C0028182}" destId="{6F80C284-20B2-42BB-B7ED-8B4C0CE8D10D}" srcOrd="4" destOrd="0" presId="urn:microsoft.com/office/officeart/2008/layout/VerticalCurvedList"/>
    <dgm:cxn modelId="{50E13535-F90B-4894-B016-F159C46919FA}" type="presParOf" srcId="{6F80C284-20B2-42BB-B7ED-8B4C0CE8D10D}" destId="{C60E5378-EDD0-44F5-9774-C8720160A9BC}" srcOrd="0" destOrd="0" presId="urn:microsoft.com/office/officeart/2008/layout/VerticalCurvedList"/>
    <dgm:cxn modelId="{5751CC63-F20A-4743-A483-C8E82D535B4E}" type="presParOf" srcId="{D11A81A0-2E9F-424A-B3BC-6B21C0028182}" destId="{C0421FAD-2F60-4F61-B015-FA7B8F306E53}" srcOrd="5" destOrd="0" presId="urn:microsoft.com/office/officeart/2008/layout/VerticalCurvedList"/>
    <dgm:cxn modelId="{6CA97339-9584-4C90-B1F8-4422F1F02DC3}" type="presParOf" srcId="{D11A81A0-2E9F-424A-B3BC-6B21C0028182}" destId="{8794FB0E-7391-4748-8D67-87AD2BC8982F}" srcOrd="6" destOrd="0" presId="urn:microsoft.com/office/officeart/2008/layout/VerticalCurvedList"/>
    <dgm:cxn modelId="{D695F2E5-3517-4862-A339-06FE26B29972}" type="presParOf" srcId="{8794FB0E-7391-4748-8D67-87AD2BC8982F}" destId="{0DC9AD77-ACCA-4940-88F0-ABD7106380A8}" srcOrd="0" destOrd="0" presId="urn:microsoft.com/office/officeart/2008/layout/VerticalCurvedList"/>
    <dgm:cxn modelId="{98024EAD-9D72-466C-9F38-1E9E5A381919}" type="presParOf" srcId="{D11A81A0-2E9F-424A-B3BC-6B21C0028182}" destId="{EDE06A8D-6FCE-47A8-9AB7-111BE0CE6285}" srcOrd="7" destOrd="0" presId="urn:microsoft.com/office/officeart/2008/layout/VerticalCurvedList"/>
    <dgm:cxn modelId="{364E6087-2187-4573-9D09-B211B0FEC008}" type="presParOf" srcId="{D11A81A0-2E9F-424A-B3BC-6B21C0028182}" destId="{A52277F5-D369-4EF5-9057-F2D80FF5CDED}" srcOrd="8" destOrd="0" presId="urn:microsoft.com/office/officeart/2008/layout/VerticalCurvedList"/>
    <dgm:cxn modelId="{04EEC43D-344B-4F33-BED9-8F74F92EF4CB}" type="presParOf" srcId="{A52277F5-D369-4EF5-9057-F2D80FF5CDED}" destId="{AE3BA533-F567-4651-BC55-221726C4F5B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31CCCB-676F-46B8-9F53-B6491E62F90F}" type="doc">
      <dgm:prSet loTypeId="urn:microsoft.com/office/officeart/2018/2/layout/IconLabelList" loCatId="icon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IN"/>
        </a:p>
      </dgm:t>
    </dgm:pt>
    <dgm:pt modelId="{DE0F133F-9802-49CB-ACF9-754CF1A041AC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b="0" i="0" dirty="0">
              <a:highlight>
                <a:srgbClr val="FFFF00"/>
              </a:highlight>
            </a:rPr>
            <a:t>Advisory for furnishing bank account</a:t>
          </a:r>
          <a:endParaRPr lang="en-IN" dirty="0">
            <a:highlight>
              <a:srgbClr val="FFFF00"/>
            </a:highlight>
          </a:endParaRPr>
        </a:p>
      </dgm:t>
    </dgm:pt>
    <dgm:pt modelId="{240EC41C-A6D5-4BE4-A794-A89DF63E8F2B}" type="parTrans" cxnId="{97C4A65E-E1C5-49E0-B0E9-DF3B2FA109E1}">
      <dgm:prSet/>
      <dgm:spPr/>
      <dgm:t>
        <a:bodyPr/>
        <a:lstStyle/>
        <a:p>
          <a:endParaRPr lang="en-IN"/>
        </a:p>
      </dgm:t>
    </dgm:pt>
    <dgm:pt modelId="{D5DE0BEA-7C6F-42BE-8598-90A27C463F3D}" type="sibTrans" cxnId="{97C4A65E-E1C5-49E0-B0E9-DF3B2FA109E1}">
      <dgm:prSet/>
      <dgm:spPr/>
      <dgm:t>
        <a:bodyPr/>
        <a:lstStyle/>
        <a:p>
          <a:endParaRPr lang="en-IN"/>
        </a:p>
      </dgm:t>
    </dgm:pt>
    <dgm:pt modelId="{B859FF18-E4A0-4B91-BDF0-45FEDB30851B}" type="pres">
      <dgm:prSet presAssocID="{8F31CCCB-676F-46B8-9F53-B6491E62F90F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DD7F71-E920-4ECA-BC33-D634E0533F01}" type="pres">
      <dgm:prSet presAssocID="{DE0F133F-9802-49CB-ACF9-754CF1A041AC}" presName="compNode" presStyleCnt="0"/>
      <dgm:spPr/>
    </dgm:pt>
    <dgm:pt modelId="{1139DCF3-3A31-4A05-B877-8461E23897E5}" type="pres">
      <dgm:prSet presAssocID="{DE0F133F-9802-49CB-ACF9-754CF1A041AC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 bubble with solid fill"/>
        </a:ext>
      </dgm:extLst>
    </dgm:pt>
    <dgm:pt modelId="{8A2E2FF7-D18D-4303-8485-9C771993550F}" type="pres">
      <dgm:prSet presAssocID="{DE0F133F-9802-49CB-ACF9-754CF1A041AC}" presName="spaceRect" presStyleCnt="0"/>
      <dgm:spPr/>
    </dgm:pt>
    <dgm:pt modelId="{05A5D4E4-5AA1-4810-B4E0-4F7A818EF8FC}" type="pres">
      <dgm:prSet presAssocID="{DE0F133F-9802-49CB-ACF9-754CF1A041AC}" presName="textRect" presStyleLbl="revTx" presStyleIdx="0" presStyleCnt="1" custScaleY="209347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E50357-C980-40A7-9DB1-30425034110D}" type="presOf" srcId="{DE0F133F-9802-49CB-ACF9-754CF1A041AC}" destId="{05A5D4E4-5AA1-4810-B4E0-4F7A818EF8FC}" srcOrd="0" destOrd="0" presId="urn:microsoft.com/office/officeart/2018/2/layout/IconLabelList"/>
    <dgm:cxn modelId="{DA6A6994-8E69-411C-AC6A-1D78AEC913D8}" type="presOf" srcId="{8F31CCCB-676F-46B8-9F53-B6491E62F90F}" destId="{B859FF18-E4A0-4B91-BDF0-45FEDB30851B}" srcOrd="0" destOrd="0" presId="urn:microsoft.com/office/officeart/2018/2/layout/IconLabelList"/>
    <dgm:cxn modelId="{97C4A65E-E1C5-49E0-B0E9-DF3B2FA109E1}" srcId="{8F31CCCB-676F-46B8-9F53-B6491E62F90F}" destId="{DE0F133F-9802-49CB-ACF9-754CF1A041AC}" srcOrd="0" destOrd="0" parTransId="{240EC41C-A6D5-4BE4-A794-A89DF63E8F2B}" sibTransId="{D5DE0BEA-7C6F-42BE-8598-90A27C463F3D}"/>
    <dgm:cxn modelId="{83269B29-F84F-4772-9D0B-532B9A81F95E}" type="presParOf" srcId="{B859FF18-E4A0-4B91-BDF0-45FEDB30851B}" destId="{E3DD7F71-E920-4ECA-BC33-D634E0533F01}" srcOrd="0" destOrd="0" presId="urn:microsoft.com/office/officeart/2018/2/layout/IconLabelList"/>
    <dgm:cxn modelId="{57CFA6FF-BA00-4411-A415-358D6B0DF51A}" type="presParOf" srcId="{E3DD7F71-E920-4ECA-BC33-D634E0533F01}" destId="{1139DCF3-3A31-4A05-B877-8461E23897E5}" srcOrd="0" destOrd="0" presId="urn:microsoft.com/office/officeart/2018/2/layout/IconLabelList"/>
    <dgm:cxn modelId="{25632CCB-5CC1-4538-A551-3409BC3DEE53}" type="presParOf" srcId="{E3DD7F71-E920-4ECA-BC33-D634E0533F01}" destId="{8A2E2FF7-D18D-4303-8485-9C771993550F}" srcOrd="1" destOrd="0" presId="urn:microsoft.com/office/officeart/2018/2/layout/IconLabelList"/>
    <dgm:cxn modelId="{88A18441-C2AD-43D9-8678-5C3F8DFFADFC}" type="presParOf" srcId="{E3DD7F71-E920-4ECA-BC33-D634E0533F01}" destId="{05A5D4E4-5AA1-4810-B4E0-4F7A818EF8F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EFA938-5BCF-4B5A-AC5B-195BDFB58575}" type="doc">
      <dgm:prSet loTypeId="urn:microsoft.com/office/officeart/2005/8/layout/process3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IN"/>
        </a:p>
      </dgm:t>
    </dgm:pt>
    <dgm:pt modelId="{BC060677-0158-4DDF-8A90-6C6AE8020D93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b="0" i="0" dirty="0"/>
            <a:t>All Registered Taxpayers are required under the provisions of CGST Act, 2017 and the corresponding Rules framed thereunder to furnish details of their bank account/s within 30 days of the grant of registration or before the due date of filing GSTR-1/IFF, whichever is earlier.</a:t>
          </a:r>
          <a:endParaRPr lang="en-IN" dirty="0"/>
        </a:p>
      </dgm:t>
    </dgm:pt>
    <dgm:pt modelId="{6F5C36A3-DA14-44B2-8283-144800FB6ED8}" type="parTrans" cxnId="{075BEF57-55B7-43D1-8FD6-B2C41C991C57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4B25A95D-ACEF-4CAB-9BCD-91BD0A672CC9}" type="sibTrans" cxnId="{075BEF57-55B7-43D1-8FD6-B2C41C991C57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838596DF-21F8-4BFA-91E4-F9950305E52C}">
      <dgm:prSet/>
      <dgm:spPr/>
      <dgm:t>
        <a:bodyPr/>
        <a:lstStyle/>
        <a:p>
          <a:pPr>
            <a:lnSpc>
              <a:spcPct val="150000"/>
            </a:lnSpc>
          </a:pPr>
          <a:r>
            <a:rPr lang="en-IN" b="1" dirty="0"/>
            <a:t>Failure to furnish</a:t>
          </a:r>
        </a:p>
      </dgm:t>
    </dgm:pt>
    <dgm:pt modelId="{DA366C2C-A6F6-40A1-B0E0-BE9FB7C69919}" type="parTrans" cxnId="{FB2BB8F9-CCC1-4B33-A980-740F7FA0AC1C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4EE726A9-A90B-49FD-A75C-CF5EAEDE90EB}" type="sibTrans" cxnId="{FB2BB8F9-CCC1-4B33-A980-740F7FA0AC1C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CFD7EB60-C782-4640-97E9-9949F888D619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Registration would get suspended after 30 days and intimation in FORM REG-31</a:t>
          </a:r>
          <a:endParaRPr lang="en-IN" dirty="0"/>
        </a:p>
      </dgm:t>
    </dgm:pt>
    <dgm:pt modelId="{00B70E44-6B00-42FD-9549-E5356BAF0858}" type="parTrans" cxnId="{53E24E53-7595-470D-8F1D-842571ABDF30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D318FCD9-9535-4415-A051-FE074BF75819}" type="sibTrans" cxnId="{53E24E53-7595-470D-8F1D-842571ABDF30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B10C47D3-E384-4B99-B5DF-E53CBA560918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 Taxpayer debarred from filing any further GSTR-1/IFF.</a:t>
          </a:r>
          <a:endParaRPr lang="en-IN" dirty="0"/>
        </a:p>
      </dgm:t>
    </dgm:pt>
    <dgm:pt modelId="{54A66F43-C0DA-4925-92FC-2D464CAF911D}" type="parTrans" cxnId="{C1F9E034-DADE-4D95-8B25-53DE0FADB45B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BF2ED70D-FD60-4627-8614-0CAEA3EAB95F}" type="sibTrans" cxnId="{C1F9E034-DADE-4D95-8B25-53DE0FADB45B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D99866BF-E5BC-4AC4-96A3-99F98377F969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If the bank account details are not updated even after 30 days of issuance of FORM REG-31, it may be taken up for cancellation</a:t>
          </a:r>
          <a:endParaRPr lang="en-IN" dirty="0"/>
        </a:p>
      </dgm:t>
    </dgm:pt>
    <dgm:pt modelId="{C411DB22-BC4B-43C0-AC3C-49B8E411680D}" type="parTrans" cxnId="{61AD2A33-E860-4DED-A105-C85EE87FA82A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BE909365-DA32-4836-A697-8AC38F286338}" type="sibTrans" cxnId="{61AD2A33-E860-4DED-A105-C85EE87FA82A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B5CF5D16-4B58-410A-8561-BD6B28600494}" type="pres">
      <dgm:prSet presAssocID="{61EFA938-5BCF-4B5A-AC5B-195BDFB5857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BFA2571-BB82-4EC2-A5A2-E95D55D64D5D}" type="pres">
      <dgm:prSet presAssocID="{BC060677-0158-4DDF-8A90-6C6AE8020D93}" presName="composite" presStyleCnt="0"/>
      <dgm:spPr/>
    </dgm:pt>
    <dgm:pt modelId="{913751BB-D159-4272-A300-012AB6272B9F}" type="pres">
      <dgm:prSet presAssocID="{BC060677-0158-4DDF-8A90-6C6AE8020D93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B1E861-BC06-4ACF-9DA5-1FF510C9262E}" type="pres">
      <dgm:prSet presAssocID="{BC060677-0158-4DDF-8A90-6C6AE8020D93}" presName="parSh" presStyleLbl="node1" presStyleIdx="0" presStyleCnt="1"/>
      <dgm:spPr/>
      <dgm:t>
        <a:bodyPr/>
        <a:lstStyle/>
        <a:p>
          <a:endParaRPr lang="en-US"/>
        </a:p>
      </dgm:t>
    </dgm:pt>
    <dgm:pt modelId="{146B3269-DA6A-431F-9928-41C79A7D3016}" type="pres">
      <dgm:prSet presAssocID="{BC060677-0158-4DDF-8A90-6C6AE8020D93}" presName="desTx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2BB8F9-CCC1-4B33-A980-740F7FA0AC1C}" srcId="{BC060677-0158-4DDF-8A90-6C6AE8020D93}" destId="{838596DF-21F8-4BFA-91E4-F9950305E52C}" srcOrd="0" destOrd="0" parTransId="{DA366C2C-A6F6-40A1-B0E0-BE9FB7C69919}" sibTransId="{4EE726A9-A90B-49FD-A75C-CF5EAEDE90EB}"/>
    <dgm:cxn modelId="{075BEF57-55B7-43D1-8FD6-B2C41C991C57}" srcId="{61EFA938-5BCF-4B5A-AC5B-195BDFB58575}" destId="{BC060677-0158-4DDF-8A90-6C6AE8020D93}" srcOrd="0" destOrd="0" parTransId="{6F5C36A3-DA14-44B2-8283-144800FB6ED8}" sibTransId="{4B25A95D-ACEF-4CAB-9BCD-91BD0A672CC9}"/>
    <dgm:cxn modelId="{C2ED5946-3BDA-45D8-A76D-B7E523BDD64B}" type="presOf" srcId="{CFD7EB60-C782-4640-97E9-9949F888D619}" destId="{146B3269-DA6A-431F-9928-41C79A7D3016}" srcOrd="0" destOrd="1" presId="urn:microsoft.com/office/officeart/2005/8/layout/process3"/>
    <dgm:cxn modelId="{F656555F-D600-48E1-BCEC-D247FA0F0A2E}" type="presOf" srcId="{B10C47D3-E384-4B99-B5DF-E53CBA560918}" destId="{146B3269-DA6A-431F-9928-41C79A7D3016}" srcOrd="0" destOrd="2" presId="urn:microsoft.com/office/officeart/2005/8/layout/process3"/>
    <dgm:cxn modelId="{53E24E53-7595-470D-8F1D-842571ABDF30}" srcId="{838596DF-21F8-4BFA-91E4-F9950305E52C}" destId="{CFD7EB60-C782-4640-97E9-9949F888D619}" srcOrd="0" destOrd="0" parTransId="{00B70E44-6B00-42FD-9549-E5356BAF0858}" sibTransId="{D318FCD9-9535-4415-A051-FE074BF75819}"/>
    <dgm:cxn modelId="{DC020E48-D9EB-4A04-8C92-729AFDAFF834}" type="presOf" srcId="{BC060677-0158-4DDF-8A90-6C6AE8020D93}" destId="{913751BB-D159-4272-A300-012AB6272B9F}" srcOrd="0" destOrd="0" presId="urn:microsoft.com/office/officeart/2005/8/layout/process3"/>
    <dgm:cxn modelId="{66276265-BC96-4387-A6E9-39FFAFB7B23F}" type="presOf" srcId="{BC060677-0158-4DDF-8A90-6C6AE8020D93}" destId="{2FB1E861-BC06-4ACF-9DA5-1FF510C9262E}" srcOrd="1" destOrd="0" presId="urn:microsoft.com/office/officeart/2005/8/layout/process3"/>
    <dgm:cxn modelId="{61AD2A33-E860-4DED-A105-C85EE87FA82A}" srcId="{838596DF-21F8-4BFA-91E4-F9950305E52C}" destId="{D99866BF-E5BC-4AC4-96A3-99F98377F969}" srcOrd="2" destOrd="0" parTransId="{C411DB22-BC4B-43C0-AC3C-49B8E411680D}" sibTransId="{BE909365-DA32-4836-A697-8AC38F286338}"/>
    <dgm:cxn modelId="{6412F0F6-3098-4AE1-BBB1-4FBE51D7C03B}" type="presOf" srcId="{838596DF-21F8-4BFA-91E4-F9950305E52C}" destId="{146B3269-DA6A-431F-9928-41C79A7D3016}" srcOrd="0" destOrd="0" presId="urn:microsoft.com/office/officeart/2005/8/layout/process3"/>
    <dgm:cxn modelId="{E8553806-F6E8-4225-A93E-108CE64FFADC}" type="presOf" srcId="{D99866BF-E5BC-4AC4-96A3-99F98377F969}" destId="{146B3269-DA6A-431F-9928-41C79A7D3016}" srcOrd="0" destOrd="3" presId="urn:microsoft.com/office/officeart/2005/8/layout/process3"/>
    <dgm:cxn modelId="{C1F9E034-DADE-4D95-8B25-53DE0FADB45B}" srcId="{838596DF-21F8-4BFA-91E4-F9950305E52C}" destId="{B10C47D3-E384-4B99-B5DF-E53CBA560918}" srcOrd="1" destOrd="0" parTransId="{54A66F43-C0DA-4925-92FC-2D464CAF911D}" sibTransId="{BF2ED70D-FD60-4627-8614-0CAEA3EAB95F}"/>
    <dgm:cxn modelId="{D6BF14D0-9D31-4050-8B20-FE6D074873FB}" type="presOf" srcId="{61EFA938-5BCF-4B5A-AC5B-195BDFB58575}" destId="{B5CF5D16-4B58-410A-8561-BD6B28600494}" srcOrd="0" destOrd="0" presId="urn:microsoft.com/office/officeart/2005/8/layout/process3"/>
    <dgm:cxn modelId="{759FF7CF-8782-46D7-B8F8-F56B9979795C}" type="presParOf" srcId="{B5CF5D16-4B58-410A-8561-BD6B28600494}" destId="{EBFA2571-BB82-4EC2-A5A2-E95D55D64D5D}" srcOrd="0" destOrd="0" presId="urn:microsoft.com/office/officeart/2005/8/layout/process3"/>
    <dgm:cxn modelId="{99CFE5A3-1E16-441C-9DD6-70E026958A52}" type="presParOf" srcId="{EBFA2571-BB82-4EC2-A5A2-E95D55D64D5D}" destId="{913751BB-D159-4272-A300-012AB6272B9F}" srcOrd="0" destOrd="0" presId="urn:microsoft.com/office/officeart/2005/8/layout/process3"/>
    <dgm:cxn modelId="{4D632CBC-E9B0-4947-A4F1-9D27659D425A}" type="presParOf" srcId="{EBFA2571-BB82-4EC2-A5A2-E95D55D64D5D}" destId="{2FB1E861-BC06-4ACF-9DA5-1FF510C9262E}" srcOrd="1" destOrd="0" presId="urn:microsoft.com/office/officeart/2005/8/layout/process3"/>
    <dgm:cxn modelId="{E54C28FF-0B46-430B-9F38-B651AA32AFCA}" type="presParOf" srcId="{EBFA2571-BB82-4EC2-A5A2-E95D55D64D5D}" destId="{146B3269-DA6A-431F-9928-41C79A7D301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31CCCB-676F-46B8-9F53-B6491E62F90F}" type="doc">
      <dgm:prSet loTypeId="urn:microsoft.com/office/officeart/2018/2/layout/IconLabelList" loCatId="icon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IN"/>
        </a:p>
      </dgm:t>
    </dgm:pt>
    <dgm:pt modelId="{DE0F133F-9802-49CB-ACF9-754CF1A041AC}">
      <dgm:prSet/>
      <dgm:spPr/>
      <dgm:t>
        <a:bodyPr/>
        <a:lstStyle/>
        <a:p>
          <a:pPr>
            <a:lnSpc>
              <a:spcPct val="100000"/>
            </a:lnSpc>
          </a:pPr>
          <a:r>
            <a:rPr lang="en-IN" dirty="0"/>
            <a:t>Notification No. 04/2024 – CT</a:t>
          </a:r>
        </a:p>
      </dgm:t>
    </dgm:pt>
    <dgm:pt modelId="{240EC41C-A6D5-4BE4-A794-A89DF63E8F2B}" type="parTrans" cxnId="{97C4A65E-E1C5-49E0-B0E9-DF3B2FA109E1}">
      <dgm:prSet/>
      <dgm:spPr/>
      <dgm:t>
        <a:bodyPr/>
        <a:lstStyle/>
        <a:p>
          <a:endParaRPr lang="en-IN"/>
        </a:p>
      </dgm:t>
    </dgm:pt>
    <dgm:pt modelId="{D5DE0BEA-7C6F-42BE-8598-90A27C463F3D}" type="sibTrans" cxnId="{97C4A65E-E1C5-49E0-B0E9-DF3B2FA109E1}">
      <dgm:prSet/>
      <dgm:spPr/>
      <dgm:t>
        <a:bodyPr/>
        <a:lstStyle/>
        <a:p>
          <a:endParaRPr lang="en-IN"/>
        </a:p>
      </dgm:t>
    </dgm:pt>
    <dgm:pt modelId="{B859FF18-E4A0-4B91-BDF0-45FEDB30851B}" type="pres">
      <dgm:prSet presAssocID="{8F31CCCB-676F-46B8-9F53-B6491E62F90F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DD7F71-E920-4ECA-BC33-D634E0533F01}" type="pres">
      <dgm:prSet presAssocID="{DE0F133F-9802-49CB-ACF9-754CF1A041AC}" presName="compNode" presStyleCnt="0"/>
      <dgm:spPr/>
    </dgm:pt>
    <dgm:pt modelId="{1139DCF3-3A31-4A05-B877-8461E23897E5}" type="pres">
      <dgm:prSet presAssocID="{DE0F133F-9802-49CB-ACF9-754CF1A041AC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 bubble with solid fill"/>
        </a:ext>
      </dgm:extLst>
    </dgm:pt>
    <dgm:pt modelId="{8A2E2FF7-D18D-4303-8485-9C771993550F}" type="pres">
      <dgm:prSet presAssocID="{DE0F133F-9802-49CB-ACF9-754CF1A041AC}" presName="spaceRect" presStyleCnt="0"/>
      <dgm:spPr/>
    </dgm:pt>
    <dgm:pt modelId="{05A5D4E4-5AA1-4810-B4E0-4F7A818EF8FC}" type="pres">
      <dgm:prSet presAssocID="{DE0F133F-9802-49CB-ACF9-754CF1A041AC}" presName="textRect" presStyleLbl="revTx" presStyleIdx="0" presStyleCnt="1" custScaleY="18637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E50357-C980-40A7-9DB1-30425034110D}" type="presOf" srcId="{DE0F133F-9802-49CB-ACF9-754CF1A041AC}" destId="{05A5D4E4-5AA1-4810-B4E0-4F7A818EF8FC}" srcOrd="0" destOrd="0" presId="urn:microsoft.com/office/officeart/2018/2/layout/IconLabelList"/>
    <dgm:cxn modelId="{DA6A6994-8E69-411C-AC6A-1D78AEC913D8}" type="presOf" srcId="{8F31CCCB-676F-46B8-9F53-B6491E62F90F}" destId="{B859FF18-E4A0-4B91-BDF0-45FEDB30851B}" srcOrd="0" destOrd="0" presId="urn:microsoft.com/office/officeart/2018/2/layout/IconLabelList"/>
    <dgm:cxn modelId="{97C4A65E-E1C5-49E0-B0E9-DF3B2FA109E1}" srcId="{8F31CCCB-676F-46B8-9F53-B6491E62F90F}" destId="{DE0F133F-9802-49CB-ACF9-754CF1A041AC}" srcOrd="0" destOrd="0" parTransId="{240EC41C-A6D5-4BE4-A794-A89DF63E8F2B}" sibTransId="{D5DE0BEA-7C6F-42BE-8598-90A27C463F3D}"/>
    <dgm:cxn modelId="{83269B29-F84F-4772-9D0B-532B9A81F95E}" type="presParOf" srcId="{B859FF18-E4A0-4B91-BDF0-45FEDB30851B}" destId="{E3DD7F71-E920-4ECA-BC33-D634E0533F01}" srcOrd="0" destOrd="0" presId="urn:microsoft.com/office/officeart/2018/2/layout/IconLabelList"/>
    <dgm:cxn modelId="{57CFA6FF-BA00-4411-A415-358D6B0DF51A}" type="presParOf" srcId="{E3DD7F71-E920-4ECA-BC33-D634E0533F01}" destId="{1139DCF3-3A31-4A05-B877-8461E23897E5}" srcOrd="0" destOrd="0" presId="urn:microsoft.com/office/officeart/2018/2/layout/IconLabelList"/>
    <dgm:cxn modelId="{25632CCB-5CC1-4538-A551-3409BC3DEE53}" type="presParOf" srcId="{E3DD7F71-E920-4ECA-BC33-D634E0533F01}" destId="{8A2E2FF7-D18D-4303-8485-9C771993550F}" srcOrd="1" destOrd="0" presId="urn:microsoft.com/office/officeart/2018/2/layout/IconLabelList"/>
    <dgm:cxn modelId="{88A18441-C2AD-43D9-8678-5C3F8DFFADFC}" type="presParOf" srcId="{E3DD7F71-E920-4ECA-BC33-D634E0533F01}" destId="{05A5D4E4-5AA1-4810-B4E0-4F7A818EF8F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EFA938-5BCF-4B5A-AC5B-195BDFB58575}" type="doc">
      <dgm:prSet loTypeId="urn:microsoft.com/office/officeart/2005/8/layout/list1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IN"/>
        </a:p>
      </dgm:t>
    </dgm:pt>
    <dgm:pt modelId="{9EF542F3-45A4-471D-BFD3-9CBA3574B19D}">
      <dgm:prSet/>
      <dgm:spPr/>
      <dgm:t>
        <a:bodyPr/>
        <a:lstStyle/>
        <a:p>
          <a:pPr>
            <a:lnSpc>
              <a:spcPct val="150000"/>
            </a:lnSpc>
          </a:pPr>
          <a:r>
            <a:rPr lang="en-IN" dirty="0"/>
            <a:t>Applicable to</a:t>
          </a:r>
        </a:p>
      </dgm:t>
    </dgm:pt>
    <dgm:pt modelId="{4D1FF4B0-2B2E-4A49-B6CD-329672112F91}" type="parTrans" cxnId="{7A0DBDDD-73AC-4617-A262-65BD87B8E28E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6515E0D1-D332-465D-8262-21DCA9F1D078}" type="sibTrans" cxnId="{7A0DBDDD-73AC-4617-A262-65BD87B8E28E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DF4996B9-FD38-4E63-A7A5-9525BAA55A64}">
      <dgm:prSet/>
      <dgm:spPr/>
      <dgm:t>
        <a:bodyPr/>
        <a:lstStyle/>
        <a:p>
          <a:pPr>
            <a:lnSpc>
              <a:spcPct val="150000"/>
            </a:lnSpc>
          </a:pPr>
          <a:r>
            <a:rPr lang="en-IN" dirty="0"/>
            <a:t>Manufacturers of </a:t>
          </a:r>
          <a:r>
            <a:rPr lang="en-US" dirty="0"/>
            <a:t>Tobacco, Pan Masala, and Similar Items</a:t>
          </a:r>
          <a:endParaRPr lang="en-IN" dirty="0"/>
        </a:p>
      </dgm:t>
    </dgm:pt>
    <dgm:pt modelId="{63CBD276-8F8F-40FB-88A4-7B669B91ABCA}" type="parTrans" cxnId="{5A8EA9DE-4B10-4680-9006-99CEBD8B99A4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A7440208-9727-4022-846E-6C027CDE48FE}" type="sibTrans" cxnId="{5A8EA9DE-4B10-4680-9006-99CEBD8B99A4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4B4A1060-4E90-49ED-862A-B0817A3CD8F5}">
      <dgm:prSet/>
      <dgm:spPr/>
      <dgm:t>
        <a:bodyPr/>
        <a:lstStyle/>
        <a:p>
          <a:pPr>
            <a:lnSpc>
              <a:spcPct val="150000"/>
            </a:lnSpc>
          </a:pPr>
          <a:r>
            <a:rPr lang="en-IN" dirty="0"/>
            <a:t>What is the procedure </a:t>
          </a:r>
        </a:p>
      </dgm:t>
    </dgm:pt>
    <dgm:pt modelId="{923E959D-C9F4-4CEE-B35E-D0CA54AE9C8C}" type="parTrans" cxnId="{5F08B4D8-2EFE-4B15-98AB-1BE11F094F8D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01143A5D-A9B6-4F87-8024-A00AAEA6EA49}" type="sibTrans" cxnId="{5F08B4D8-2EFE-4B15-98AB-1BE11F094F8D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B96F97E7-94DD-4B7A-A6C5-F526A469D480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Furnish the details of packing machines being used for filling and packing of packages in FORM GST SRM-I, electronically on the common portal, within thirty days of coming into effect of </a:t>
          </a:r>
          <a:r>
            <a:rPr lang="en-IN" dirty="0"/>
            <a:t>this notification.</a:t>
          </a:r>
        </a:p>
      </dgm:t>
    </dgm:pt>
    <dgm:pt modelId="{D971D8D4-F9FE-4469-8FF2-3874CF14FA20}" type="parTrans" cxnId="{ABEE8188-655A-41C3-B474-6396C0F6D807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29819EB4-E0DB-43AF-B19D-03F09042E2D7}" type="sibTrans" cxnId="{ABEE8188-655A-41C3-B474-6396C0F6D807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75DEF9B3-E012-438B-8081-E6597D419990}" type="pres">
      <dgm:prSet presAssocID="{61EFA938-5BCF-4B5A-AC5B-195BDFB5857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4AFCF16-C381-4439-BE7A-F6C41AB00E8E}" type="pres">
      <dgm:prSet presAssocID="{9EF542F3-45A4-471D-BFD3-9CBA3574B19D}" presName="parentLin" presStyleCnt="0"/>
      <dgm:spPr/>
    </dgm:pt>
    <dgm:pt modelId="{A1A5FE7D-AAA6-4AF6-9CF0-7C9B6C68A107}" type="pres">
      <dgm:prSet presAssocID="{9EF542F3-45A4-471D-BFD3-9CBA3574B19D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ED779F9B-2EF1-4C7F-924E-D1E4D12EFFDC}" type="pres">
      <dgm:prSet presAssocID="{9EF542F3-45A4-471D-BFD3-9CBA3574B19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49A9A1-00FF-4FA0-8BB1-D69EB08021CF}" type="pres">
      <dgm:prSet presAssocID="{9EF542F3-45A4-471D-BFD3-9CBA3574B19D}" presName="negativeSpace" presStyleCnt="0"/>
      <dgm:spPr/>
    </dgm:pt>
    <dgm:pt modelId="{8FD73900-5AB0-45EE-AF7E-20D08D8E2275}" type="pres">
      <dgm:prSet presAssocID="{9EF542F3-45A4-471D-BFD3-9CBA3574B19D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B8D772-3442-4642-866C-91D5B996776D}" type="pres">
      <dgm:prSet presAssocID="{6515E0D1-D332-465D-8262-21DCA9F1D078}" presName="spaceBetweenRectangles" presStyleCnt="0"/>
      <dgm:spPr/>
    </dgm:pt>
    <dgm:pt modelId="{618D3677-7237-4256-A691-851BFAC427FE}" type="pres">
      <dgm:prSet presAssocID="{4B4A1060-4E90-49ED-862A-B0817A3CD8F5}" presName="parentLin" presStyleCnt="0"/>
      <dgm:spPr/>
    </dgm:pt>
    <dgm:pt modelId="{C53F1872-60AB-49D3-A825-5CB1DF4D508B}" type="pres">
      <dgm:prSet presAssocID="{4B4A1060-4E90-49ED-862A-B0817A3CD8F5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38AEF311-504B-4F44-86C2-8741AF937519}" type="pres">
      <dgm:prSet presAssocID="{4B4A1060-4E90-49ED-862A-B0817A3CD8F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23CE4-E319-426C-B18F-83626D3FFCF6}" type="pres">
      <dgm:prSet presAssocID="{4B4A1060-4E90-49ED-862A-B0817A3CD8F5}" presName="negativeSpace" presStyleCnt="0"/>
      <dgm:spPr/>
    </dgm:pt>
    <dgm:pt modelId="{D5F4BC9D-5183-4209-AE69-9B9486C0BAAB}" type="pres">
      <dgm:prSet presAssocID="{4B4A1060-4E90-49ED-862A-B0817A3CD8F5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CEE8CF3-E7E5-4CE4-BBBD-AE95EFFF2A7A}" type="presOf" srcId="{61EFA938-5BCF-4B5A-AC5B-195BDFB58575}" destId="{75DEF9B3-E012-438B-8081-E6597D419990}" srcOrd="0" destOrd="0" presId="urn:microsoft.com/office/officeart/2005/8/layout/list1"/>
    <dgm:cxn modelId="{74D95B30-F52A-4D7D-934E-8FA38B05C4CF}" type="presOf" srcId="{9EF542F3-45A4-471D-BFD3-9CBA3574B19D}" destId="{ED779F9B-2EF1-4C7F-924E-D1E4D12EFFDC}" srcOrd="1" destOrd="0" presId="urn:microsoft.com/office/officeart/2005/8/layout/list1"/>
    <dgm:cxn modelId="{ABEE8188-655A-41C3-B474-6396C0F6D807}" srcId="{4B4A1060-4E90-49ED-862A-B0817A3CD8F5}" destId="{B96F97E7-94DD-4B7A-A6C5-F526A469D480}" srcOrd="0" destOrd="0" parTransId="{D971D8D4-F9FE-4469-8FF2-3874CF14FA20}" sibTransId="{29819EB4-E0DB-43AF-B19D-03F09042E2D7}"/>
    <dgm:cxn modelId="{5F08B4D8-2EFE-4B15-98AB-1BE11F094F8D}" srcId="{61EFA938-5BCF-4B5A-AC5B-195BDFB58575}" destId="{4B4A1060-4E90-49ED-862A-B0817A3CD8F5}" srcOrd="1" destOrd="0" parTransId="{923E959D-C9F4-4CEE-B35E-D0CA54AE9C8C}" sibTransId="{01143A5D-A9B6-4F87-8024-A00AAEA6EA49}"/>
    <dgm:cxn modelId="{19C0BE66-75F5-4F8B-9DEB-6047DC3BDBF1}" type="presOf" srcId="{4B4A1060-4E90-49ED-862A-B0817A3CD8F5}" destId="{C53F1872-60AB-49D3-A825-5CB1DF4D508B}" srcOrd="0" destOrd="0" presId="urn:microsoft.com/office/officeart/2005/8/layout/list1"/>
    <dgm:cxn modelId="{5A8EA9DE-4B10-4680-9006-99CEBD8B99A4}" srcId="{9EF542F3-45A4-471D-BFD3-9CBA3574B19D}" destId="{DF4996B9-FD38-4E63-A7A5-9525BAA55A64}" srcOrd="0" destOrd="0" parTransId="{63CBD276-8F8F-40FB-88A4-7B669B91ABCA}" sibTransId="{A7440208-9727-4022-846E-6C027CDE48FE}"/>
    <dgm:cxn modelId="{256EBA86-FE22-494E-BC2A-F67DBC98E560}" type="presOf" srcId="{4B4A1060-4E90-49ED-862A-B0817A3CD8F5}" destId="{38AEF311-504B-4F44-86C2-8741AF937519}" srcOrd="1" destOrd="0" presId="urn:microsoft.com/office/officeart/2005/8/layout/list1"/>
    <dgm:cxn modelId="{7A0DBDDD-73AC-4617-A262-65BD87B8E28E}" srcId="{61EFA938-5BCF-4B5A-AC5B-195BDFB58575}" destId="{9EF542F3-45A4-471D-BFD3-9CBA3574B19D}" srcOrd="0" destOrd="0" parTransId="{4D1FF4B0-2B2E-4A49-B6CD-329672112F91}" sibTransId="{6515E0D1-D332-465D-8262-21DCA9F1D078}"/>
    <dgm:cxn modelId="{4851A512-61DD-4CE4-9C0C-BC7B878250F9}" type="presOf" srcId="{9EF542F3-45A4-471D-BFD3-9CBA3574B19D}" destId="{A1A5FE7D-AAA6-4AF6-9CF0-7C9B6C68A107}" srcOrd="0" destOrd="0" presId="urn:microsoft.com/office/officeart/2005/8/layout/list1"/>
    <dgm:cxn modelId="{4C0A2523-9236-46CF-9F86-3637C342596A}" type="presOf" srcId="{DF4996B9-FD38-4E63-A7A5-9525BAA55A64}" destId="{8FD73900-5AB0-45EE-AF7E-20D08D8E2275}" srcOrd="0" destOrd="0" presId="urn:microsoft.com/office/officeart/2005/8/layout/list1"/>
    <dgm:cxn modelId="{45C7ECB8-E1CA-4639-B897-FD96B313FC40}" type="presOf" srcId="{B96F97E7-94DD-4B7A-A6C5-F526A469D480}" destId="{D5F4BC9D-5183-4209-AE69-9B9486C0BAAB}" srcOrd="0" destOrd="0" presId="urn:microsoft.com/office/officeart/2005/8/layout/list1"/>
    <dgm:cxn modelId="{6CD1E7F9-4980-4A52-820A-AE0167F11833}" type="presParOf" srcId="{75DEF9B3-E012-438B-8081-E6597D419990}" destId="{64AFCF16-C381-4439-BE7A-F6C41AB00E8E}" srcOrd="0" destOrd="0" presId="urn:microsoft.com/office/officeart/2005/8/layout/list1"/>
    <dgm:cxn modelId="{AB899F22-3DED-42E5-BEFA-30D41B7E61DC}" type="presParOf" srcId="{64AFCF16-C381-4439-BE7A-F6C41AB00E8E}" destId="{A1A5FE7D-AAA6-4AF6-9CF0-7C9B6C68A107}" srcOrd="0" destOrd="0" presId="urn:microsoft.com/office/officeart/2005/8/layout/list1"/>
    <dgm:cxn modelId="{44DC1B56-8BC0-49FB-859D-75F7AA6C98B0}" type="presParOf" srcId="{64AFCF16-C381-4439-BE7A-F6C41AB00E8E}" destId="{ED779F9B-2EF1-4C7F-924E-D1E4D12EFFDC}" srcOrd="1" destOrd="0" presId="urn:microsoft.com/office/officeart/2005/8/layout/list1"/>
    <dgm:cxn modelId="{0122F9E4-A8C7-4CFB-BB44-0DF29C7811E8}" type="presParOf" srcId="{75DEF9B3-E012-438B-8081-E6597D419990}" destId="{D349A9A1-00FF-4FA0-8BB1-D69EB08021CF}" srcOrd="1" destOrd="0" presId="urn:microsoft.com/office/officeart/2005/8/layout/list1"/>
    <dgm:cxn modelId="{D2DF96CF-07DF-4A1B-84F8-AA594C79D2E7}" type="presParOf" srcId="{75DEF9B3-E012-438B-8081-E6597D419990}" destId="{8FD73900-5AB0-45EE-AF7E-20D08D8E2275}" srcOrd="2" destOrd="0" presId="urn:microsoft.com/office/officeart/2005/8/layout/list1"/>
    <dgm:cxn modelId="{348C8B86-B9AD-4AD4-ADEE-0B19AA1F5863}" type="presParOf" srcId="{75DEF9B3-E012-438B-8081-E6597D419990}" destId="{7BB8D772-3442-4642-866C-91D5B996776D}" srcOrd="3" destOrd="0" presId="urn:microsoft.com/office/officeart/2005/8/layout/list1"/>
    <dgm:cxn modelId="{17D434FA-3CC2-4EAE-BEF6-ED8AD5694279}" type="presParOf" srcId="{75DEF9B3-E012-438B-8081-E6597D419990}" destId="{618D3677-7237-4256-A691-851BFAC427FE}" srcOrd="4" destOrd="0" presId="urn:microsoft.com/office/officeart/2005/8/layout/list1"/>
    <dgm:cxn modelId="{FEB0149C-0352-4F2E-B83B-2C836F1C34A8}" type="presParOf" srcId="{618D3677-7237-4256-A691-851BFAC427FE}" destId="{C53F1872-60AB-49D3-A825-5CB1DF4D508B}" srcOrd="0" destOrd="0" presId="urn:microsoft.com/office/officeart/2005/8/layout/list1"/>
    <dgm:cxn modelId="{61A6BFF9-D716-447F-96A4-DD85908E2D01}" type="presParOf" srcId="{618D3677-7237-4256-A691-851BFAC427FE}" destId="{38AEF311-504B-4F44-86C2-8741AF937519}" srcOrd="1" destOrd="0" presId="urn:microsoft.com/office/officeart/2005/8/layout/list1"/>
    <dgm:cxn modelId="{3B190B55-7834-46CC-AEB4-7127CB9914C4}" type="presParOf" srcId="{75DEF9B3-E012-438B-8081-E6597D419990}" destId="{2EA23CE4-E319-426C-B18F-83626D3FFCF6}" srcOrd="5" destOrd="0" presId="urn:microsoft.com/office/officeart/2005/8/layout/list1"/>
    <dgm:cxn modelId="{D20FF9D9-6C9E-414E-9546-66907B68150F}" type="presParOf" srcId="{75DEF9B3-E012-438B-8081-E6597D419990}" destId="{D5F4BC9D-5183-4209-AE69-9B9486C0BAA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1EFA938-5BCF-4B5A-AC5B-195BDFB58575}" type="doc">
      <dgm:prSet loTypeId="urn:microsoft.com/office/officeart/2005/8/layout/list1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IN"/>
        </a:p>
      </dgm:t>
    </dgm:pt>
    <dgm:pt modelId="{4B4A1060-4E90-49ED-862A-B0817A3CD8F5}">
      <dgm:prSet/>
      <dgm:spPr/>
      <dgm:t>
        <a:bodyPr/>
        <a:lstStyle/>
        <a:p>
          <a:pPr>
            <a:lnSpc>
              <a:spcPct val="150000"/>
            </a:lnSpc>
          </a:pPr>
          <a:r>
            <a:rPr lang="en-IN" dirty="0"/>
            <a:t>What is the procedure </a:t>
          </a:r>
        </a:p>
      </dgm:t>
    </dgm:pt>
    <dgm:pt modelId="{923E959D-C9F4-4CEE-B35E-D0CA54AE9C8C}" type="parTrans" cxnId="{5F08B4D8-2EFE-4B15-98AB-1BE11F094F8D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01143A5D-A9B6-4F87-8024-A00AAEA6EA49}" type="sibTrans" cxnId="{5F08B4D8-2EFE-4B15-98AB-1BE11F094F8D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B96F97E7-94DD-4B7A-A6C5-F526A469D480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Any person intending to manufacture goods as mentioned - furnish the details of packing machines in FORM GST SRM-I within 15 days</a:t>
          </a:r>
          <a:endParaRPr lang="en-IN" dirty="0"/>
        </a:p>
      </dgm:t>
    </dgm:pt>
    <dgm:pt modelId="{D971D8D4-F9FE-4469-8FF2-3874CF14FA20}" type="parTrans" cxnId="{ABEE8188-655A-41C3-B474-6396C0F6D807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29819EB4-E0DB-43AF-B19D-03F09042E2D7}" type="sibTrans" cxnId="{ABEE8188-655A-41C3-B474-6396C0F6D807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CF9507D4-3860-49E7-9748-E694358AE5D4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Additional filling and packing machine being installed -</a:t>
          </a:r>
          <a:r>
            <a:rPr lang="en-IN" dirty="0"/>
            <a:t>within </a:t>
          </a:r>
          <a:r>
            <a:rPr lang="en-US" dirty="0"/>
            <a:t>twenty four hours of such installation in PART (B) of Table 6 of FORM GST SRM-I.</a:t>
          </a:r>
          <a:endParaRPr lang="en-IN" dirty="0"/>
        </a:p>
      </dgm:t>
    </dgm:pt>
    <dgm:pt modelId="{BD403D9B-2F50-422E-B389-796E231A09FB}" type="parTrans" cxnId="{D43C670C-ED4C-49D1-8A96-9081C18F9B34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FADE1EF4-6F03-40C9-ADEC-2AD96D7BD9DF}" type="sibTrans" cxnId="{D43C670C-ED4C-49D1-8A96-9081C18F9B34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75DEF9B3-E012-438B-8081-E6597D419990}" type="pres">
      <dgm:prSet presAssocID="{61EFA938-5BCF-4B5A-AC5B-195BDFB5857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8D3677-7237-4256-A691-851BFAC427FE}" type="pres">
      <dgm:prSet presAssocID="{4B4A1060-4E90-49ED-862A-B0817A3CD8F5}" presName="parentLin" presStyleCnt="0"/>
      <dgm:spPr/>
    </dgm:pt>
    <dgm:pt modelId="{C53F1872-60AB-49D3-A825-5CB1DF4D508B}" type="pres">
      <dgm:prSet presAssocID="{4B4A1060-4E90-49ED-862A-B0817A3CD8F5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38AEF311-504B-4F44-86C2-8741AF937519}" type="pres">
      <dgm:prSet presAssocID="{4B4A1060-4E90-49ED-862A-B0817A3CD8F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23CE4-E319-426C-B18F-83626D3FFCF6}" type="pres">
      <dgm:prSet presAssocID="{4B4A1060-4E90-49ED-862A-B0817A3CD8F5}" presName="negativeSpace" presStyleCnt="0"/>
      <dgm:spPr/>
    </dgm:pt>
    <dgm:pt modelId="{D5F4BC9D-5183-4209-AE69-9B9486C0BAAB}" type="pres">
      <dgm:prSet presAssocID="{4B4A1060-4E90-49ED-862A-B0817A3CD8F5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CEE8CF3-E7E5-4CE4-BBBD-AE95EFFF2A7A}" type="presOf" srcId="{61EFA938-5BCF-4B5A-AC5B-195BDFB58575}" destId="{75DEF9B3-E012-438B-8081-E6597D419990}" srcOrd="0" destOrd="0" presId="urn:microsoft.com/office/officeart/2005/8/layout/list1"/>
    <dgm:cxn modelId="{19C0BE66-75F5-4F8B-9DEB-6047DC3BDBF1}" type="presOf" srcId="{4B4A1060-4E90-49ED-862A-B0817A3CD8F5}" destId="{C53F1872-60AB-49D3-A825-5CB1DF4D508B}" srcOrd="0" destOrd="0" presId="urn:microsoft.com/office/officeart/2005/8/layout/list1"/>
    <dgm:cxn modelId="{ABEE8188-655A-41C3-B474-6396C0F6D807}" srcId="{4B4A1060-4E90-49ED-862A-B0817A3CD8F5}" destId="{B96F97E7-94DD-4B7A-A6C5-F526A469D480}" srcOrd="0" destOrd="0" parTransId="{D971D8D4-F9FE-4469-8FF2-3874CF14FA20}" sibTransId="{29819EB4-E0DB-43AF-B19D-03F09042E2D7}"/>
    <dgm:cxn modelId="{D43C670C-ED4C-49D1-8A96-9081C18F9B34}" srcId="{4B4A1060-4E90-49ED-862A-B0817A3CD8F5}" destId="{CF9507D4-3860-49E7-9748-E694358AE5D4}" srcOrd="1" destOrd="0" parTransId="{BD403D9B-2F50-422E-B389-796E231A09FB}" sibTransId="{FADE1EF4-6F03-40C9-ADEC-2AD96D7BD9DF}"/>
    <dgm:cxn modelId="{94872F0A-B311-442B-BC95-A137EB754A4E}" type="presOf" srcId="{CF9507D4-3860-49E7-9748-E694358AE5D4}" destId="{D5F4BC9D-5183-4209-AE69-9B9486C0BAAB}" srcOrd="0" destOrd="1" presId="urn:microsoft.com/office/officeart/2005/8/layout/list1"/>
    <dgm:cxn modelId="{45C7ECB8-E1CA-4639-B897-FD96B313FC40}" type="presOf" srcId="{B96F97E7-94DD-4B7A-A6C5-F526A469D480}" destId="{D5F4BC9D-5183-4209-AE69-9B9486C0BAAB}" srcOrd="0" destOrd="0" presId="urn:microsoft.com/office/officeart/2005/8/layout/list1"/>
    <dgm:cxn modelId="{5F08B4D8-2EFE-4B15-98AB-1BE11F094F8D}" srcId="{61EFA938-5BCF-4B5A-AC5B-195BDFB58575}" destId="{4B4A1060-4E90-49ED-862A-B0817A3CD8F5}" srcOrd="0" destOrd="0" parTransId="{923E959D-C9F4-4CEE-B35E-D0CA54AE9C8C}" sibTransId="{01143A5D-A9B6-4F87-8024-A00AAEA6EA49}"/>
    <dgm:cxn modelId="{256EBA86-FE22-494E-BC2A-F67DBC98E560}" type="presOf" srcId="{4B4A1060-4E90-49ED-862A-B0817A3CD8F5}" destId="{38AEF311-504B-4F44-86C2-8741AF937519}" srcOrd="1" destOrd="0" presId="urn:microsoft.com/office/officeart/2005/8/layout/list1"/>
    <dgm:cxn modelId="{17D434FA-3CC2-4EAE-BEF6-ED8AD5694279}" type="presParOf" srcId="{75DEF9B3-E012-438B-8081-E6597D419990}" destId="{618D3677-7237-4256-A691-851BFAC427FE}" srcOrd="0" destOrd="0" presId="urn:microsoft.com/office/officeart/2005/8/layout/list1"/>
    <dgm:cxn modelId="{FEB0149C-0352-4F2E-B83B-2C836F1C34A8}" type="presParOf" srcId="{618D3677-7237-4256-A691-851BFAC427FE}" destId="{C53F1872-60AB-49D3-A825-5CB1DF4D508B}" srcOrd="0" destOrd="0" presId="urn:microsoft.com/office/officeart/2005/8/layout/list1"/>
    <dgm:cxn modelId="{61A6BFF9-D716-447F-96A4-DD85908E2D01}" type="presParOf" srcId="{618D3677-7237-4256-A691-851BFAC427FE}" destId="{38AEF311-504B-4F44-86C2-8741AF937519}" srcOrd="1" destOrd="0" presId="urn:microsoft.com/office/officeart/2005/8/layout/list1"/>
    <dgm:cxn modelId="{3B190B55-7834-46CC-AEB4-7127CB9914C4}" type="presParOf" srcId="{75DEF9B3-E012-438B-8081-E6597D419990}" destId="{2EA23CE4-E319-426C-B18F-83626D3FFCF6}" srcOrd="1" destOrd="0" presId="urn:microsoft.com/office/officeart/2005/8/layout/list1"/>
    <dgm:cxn modelId="{D20FF9D9-6C9E-414E-9546-66907B68150F}" type="presParOf" srcId="{75DEF9B3-E012-438B-8081-E6597D419990}" destId="{D5F4BC9D-5183-4209-AE69-9B9486C0BAA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1EFA938-5BCF-4B5A-AC5B-195BDFB58575}" type="doc">
      <dgm:prSet loTypeId="urn:microsoft.com/office/officeart/2005/8/layout/list1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IN"/>
        </a:p>
      </dgm:t>
    </dgm:pt>
    <dgm:pt modelId="{4B4A1060-4E90-49ED-862A-B0817A3CD8F5}">
      <dgm:prSet/>
      <dgm:spPr/>
      <dgm:t>
        <a:bodyPr/>
        <a:lstStyle/>
        <a:p>
          <a:pPr>
            <a:lnSpc>
              <a:spcPct val="150000"/>
            </a:lnSpc>
          </a:pPr>
          <a:r>
            <a:rPr lang="en-IN" dirty="0"/>
            <a:t>What is the procedure </a:t>
          </a:r>
        </a:p>
      </dgm:t>
    </dgm:pt>
    <dgm:pt modelId="{923E959D-C9F4-4CEE-B35E-D0CA54AE9C8C}" type="parTrans" cxnId="{5F08B4D8-2EFE-4B15-98AB-1BE11F094F8D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01143A5D-A9B6-4F87-8024-A00AAEA6EA49}" type="sibTrans" cxnId="{5F08B4D8-2EFE-4B15-98AB-1BE11F094F8D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B96F97E7-94DD-4B7A-A6C5-F526A469D480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Any change is to be made in the declared capacity of the machines – Furnish details within twenty four hours of such change in Table 6A of FORM GST SRM-I.</a:t>
          </a:r>
          <a:endParaRPr lang="en-IN" dirty="0"/>
        </a:p>
      </dgm:t>
    </dgm:pt>
    <dgm:pt modelId="{D971D8D4-F9FE-4469-8FF2-3874CF14FA20}" type="parTrans" cxnId="{ABEE8188-655A-41C3-B474-6396C0F6D807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29819EB4-E0DB-43AF-B19D-03F09042E2D7}" type="sibTrans" cxnId="{ABEE8188-655A-41C3-B474-6396C0F6D807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75DEF9B3-E012-438B-8081-E6597D419990}" type="pres">
      <dgm:prSet presAssocID="{61EFA938-5BCF-4B5A-AC5B-195BDFB5857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8D3677-7237-4256-A691-851BFAC427FE}" type="pres">
      <dgm:prSet presAssocID="{4B4A1060-4E90-49ED-862A-B0817A3CD8F5}" presName="parentLin" presStyleCnt="0"/>
      <dgm:spPr/>
    </dgm:pt>
    <dgm:pt modelId="{C53F1872-60AB-49D3-A825-5CB1DF4D508B}" type="pres">
      <dgm:prSet presAssocID="{4B4A1060-4E90-49ED-862A-B0817A3CD8F5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38AEF311-504B-4F44-86C2-8741AF937519}" type="pres">
      <dgm:prSet presAssocID="{4B4A1060-4E90-49ED-862A-B0817A3CD8F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23CE4-E319-426C-B18F-83626D3FFCF6}" type="pres">
      <dgm:prSet presAssocID="{4B4A1060-4E90-49ED-862A-B0817A3CD8F5}" presName="negativeSpace" presStyleCnt="0"/>
      <dgm:spPr/>
    </dgm:pt>
    <dgm:pt modelId="{D5F4BC9D-5183-4209-AE69-9B9486C0BAAB}" type="pres">
      <dgm:prSet presAssocID="{4B4A1060-4E90-49ED-862A-B0817A3CD8F5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CEE8CF3-E7E5-4CE4-BBBD-AE95EFFF2A7A}" type="presOf" srcId="{61EFA938-5BCF-4B5A-AC5B-195BDFB58575}" destId="{75DEF9B3-E012-438B-8081-E6597D419990}" srcOrd="0" destOrd="0" presId="urn:microsoft.com/office/officeart/2005/8/layout/list1"/>
    <dgm:cxn modelId="{19C0BE66-75F5-4F8B-9DEB-6047DC3BDBF1}" type="presOf" srcId="{4B4A1060-4E90-49ED-862A-B0817A3CD8F5}" destId="{C53F1872-60AB-49D3-A825-5CB1DF4D508B}" srcOrd="0" destOrd="0" presId="urn:microsoft.com/office/officeart/2005/8/layout/list1"/>
    <dgm:cxn modelId="{ABEE8188-655A-41C3-B474-6396C0F6D807}" srcId="{4B4A1060-4E90-49ED-862A-B0817A3CD8F5}" destId="{B96F97E7-94DD-4B7A-A6C5-F526A469D480}" srcOrd="0" destOrd="0" parTransId="{D971D8D4-F9FE-4469-8FF2-3874CF14FA20}" sibTransId="{29819EB4-E0DB-43AF-B19D-03F09042E2D7}"/>
    <dgm:cxn modelId="{45C7ECB8-E1CA-4639-B897-FD96B313FC40}" type="presOf" srcId="{B96F97E7-94DD-4B7A-A6C5-F526A469D480}" destId="{D5F4BC9D-5183-4209-AE69-9B9486C0BAAB}" srcOrd="0" destOrd="0" presId="urn:microsoft.com/office/officeart/2005/8/layout/list1"/>
    <dgm:cxn modelId="{5F08B4D8-2EFE-4B15-98AB-1BE11F094F8D}" srcId="{61EFA938-5BCF-4B5A-AC5B-195BDFB58575}" destId="{4B4A1060-4E90-49ED-862A-B0817A3CD8F5}" srcOrd="0" destOrd="0" parTransId="{923E959D-C9F4-4CEE-B35E-D0CA54AE9C8C}" sibTransId="{01143A5D-A9B6-4F87-8024-A00AAEA6EA49}"/>
    <dgm:cxn modelId="{256EBA86-FE22-494E-BC2A-F67DBC98E560}" type="presOf" srcId="{4B4A1060-4E90-49ED-862A-B0817A3CD8F5}" destId="{38AEF311-504B-4F44-86C2-8741AF937519}" srcOrd="1" destOrd="0" presId="urn:microsoft.com/office/officeart/2005/8/layout/list1"/>
    <dgm:cxn modelId="{17D434FA-3CC2-4EAE-BEF6-ED8AD5694279}" type="presParOf" srcId="{75DEF9B3-E012-438B-8081-E6597D419990}" destId="{618D3677-7237-4256-A691-851BFAC427FE}" srcOrd="0" destOrd="0" presId="urn:microsoft.com/office/officeart/2005/8/layout/list1"/>
    <dgm:cxn modelId="{FEB0149C-0352-4F2E-B83B-2C836F1C34A8}" type="presParOf" srcId="{618D3677-7237-4256-A691-851BFAC427FE}" destId="{C53F1872-60AB-49D3-A825-5CB1DF4D508B}" srcOrd="0" destOrd="0" presId="urn:microsoft.com/office/officeart/2005/8/layout/list1"/>
    <dgm:cxn modelId="{61A6BFF9-D716-447F-96A4-DD85908E2D01}" type="presParOf" srcId="{618D3677-7237-4256-A691-851BFAC427FE}" destId="{38AEF311-504B-4F44-86C2-8741AF937519}" srcOrd="1" destOrd="0" presId="urn:microsoft.com/office/officeart/2005/8/layout/list1"/>
    <dgm:cxn modelId="{3B190B55-7834-46CC-AEB4-7127CB9914C4}" type="presParOf" srcId="{75DEF9B3-E012-438B-8081-E6597D419990}" destId="{2EA23CE4-E319-426C-B18F-83626D3FFCF6}" srcOrd="1" destOrd="0" presId="urn:microsoft.com/office/officeart/2005/8/layout/list1"/>
    <dgm:cxn modelId="{D20FF9D9-6C9E-414E-9546-66907B68150F}" type="presParOf" srcId="{75DEF9B3-E012-438B-8081-E6597D419990}" destId="{D5F4BC9D-5183-4209-AE69-9B9486C0BAA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31CCCB-676F-46B8-9F53-B6491E62F90F}" type="doc">
      <dgm:prSet loTypeId="urn:microsoft.com/office/officeart/2018/2/layout/IconLabelList" loCatId="icon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IN"/>
        </a:p>
      </dgm:t>
    </dgm:pt>
    <dgm:pt modelId="{DE0F133F-9802-49CB-ACF9-754CF1A041A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Advisory No. 619 dated December 29, 2023</a:t>
          </a:r>
          <a:endParaRPr lang="en-IN" dirty="0"/>
        </a:p>
      </dgm:t>
    </dgm:pt>
    <dgm:pt modelId="{240EC41C-A6D5-4BE4-A794-A89DF63E8F2B}" type="parTrans" cxnId="{97C4A65E-E1C5-49E0-B0E9-DF3B2FA109E1}">
      <dgm:prSet/>
      <dgm:spPr/>
      <dgm:t>
        <a:bodyPr/>
        <a:lstStyle/>
        <a:p>
          <a:endParaRPr lang="en-IN"/>
        </a:p>
      </dgm:t>
    </dgm:pt>
    <dgm:pt modelId="{D5DE0BEA-7C6F-42BE-8598-90A27C463F3D}" type="sibTrans" cxnId="{97C4A65E-E1C5-49E0-B0E9-DF3B2FA109E1}">
      <dgm:prSet/>
      <dgm:spPr/>
      <dgm:t>
        <a:bodyPr/>
        <a:lstStyle/>
        <a:p>
          <a:endParaRPr lang="en-IN"/>
        </a:p>
      </dgm:t>
    </dgm:pt>
    <dgm:pt modelId="{B859FF18-E4A0-4B91-BDF0-45FEDB30851B}" type="pres">
      <dgm:prSet presAssocID="{8F31CCCB-676F-46B8-9F53-B6491E62F90F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DD7F71-E920-4ECA-BC33-D634E0533F01}" type="pres">
      <dgm:prSet presAssocID="{DE0F133F-9802-49CB-ACF9-754CF1A041AC}" presName="compNode" presStyleCnt="0"/>
      <dgm:spPr/>
    </dgm:pt>
    <dgm:pt modelId="{1139DCF3-3A31-4A05-B877-8461E23897E5}" type="pres">
      <dgm:prSet presAssocID="{DE0F133F-9802-49CB-ACF9-754CF1A041AC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 bubble with solid fill"/>
        </a:ext>
      </dgm:extLst>
    </dgm:pt>
    <dgm:pt modelId="{8A2E2FF7-D18D-4303-8485-9C771993550F}" type="pres">
      <dgm:prSet presAssocID="{DE0F133F-9802-49CB-ACF9-754CF1A041AC}" presName="spaceRect" presStyleCnt="0"/>
      <dgm:spPr/>
    </dgm:pt>
    <dgm:pt modelId="{05A5D4E4-5AA1-4810-B4E0-4F7A818EF8FC}" type="pres">
      <dgm:prSet presAssocID="{DE0F133F-9802-49CB-ACF9-754CF1A041AC}" presName="textRect" presStyleLbl="revTx" presStyleIdx="0" presStyleCnt="1" custScaleY="18637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E50357-C980-40A7-9DB1-30425034110D}" type="presOf" srcId="{DE0F133F-9802-49CB-ACF9-754CF1A041AC}" destId="{05A5D4E4-5AA1-4810-B4E0-4F7A818EF8FC}" srcOrd="0" destOrd="0" presId="urn:microsoft.com/office/officeart/2018/2/layout/IconLabelList"/>
    <dgm:cxn modelId="{DA6A6994-8E69-411C-AC6A-1D78AEC913D8}" type="presOf" srcId="{8F31CCCB-676F-46B8-9F53-B6491E62F90F}" destId="{B859FF18-E4A0-4B91-BDF0-45FEDB30851B}" srcOrd="0" destOrd="0" presId="urn:microsoft.com/office/officeart/2018/2/layout/IconLabelList"/>
    <dgm:cxn modelId="{97C4A65E-E1C5-49E0-B0E9-DF3B2FA109E1}" srcId="{8F31CCCB-676F-46B8-9F53-B6491E62F90F}" destId="{DE0F133F-9802-49CB-ACF9-754CF1A041AC}" srcOrd="0" destOrd="0" parTransId="{240EC41C-A6D5-4BE4-A794-A89DF63E8F2B}" sibTransId="{D5DE0BEA-7C6F-42BE-8598-90A27C463F3D}"/>
    <dgm:cxn modelId="{83269B29-F84F-4772-9D0B-532B9A81F95E}" type="presParOf" srcId="{B859FF18-E4A0-4B91-BDF0-45FEDB30851B}" destId="{E3DD7F71-E920-4ECA-BC33-D634E0533F01}" srcOrd="0" destOrd="0" presId="urn:microsoft.com/office/officeart/2018/2/layout/IconLabelList"/>
    <dgm:cxn modelId="{57CFA6FF-BA00-4411-A415-358D6B0DF51A}" type="presParOf" srcId="{E3DD7F71-E920-4ECA-BC33-D634E0533F01}" destId="{1139DCF3-3A31-4A05-B877-8461E23897E5}" srcOrd="0" destOrd="0" presId="urn:microsoft.com/office/officeart/2018/2/layout/IconLabelList"/>
    <dgm:cxn modelId="{25632CCB-5CC1-4538-A551-3409BC3DEE53}" type="presParOf" srcId="{E3DD7F71-E920-4ECA-BC33-D634E0533F01}" destId="{8A2E2FF7-D18D-4303-8485-9C771993550F}" srcOrd="1" destOrd="0" presId="urn:microsoft.com/office/officeart/2018/2/layout/IconLabelList"/>
    <dgm:cxn modelId="{88A18441-C2AD-43D9-8678-5C3F8DFFADFC}" type="presParOf" srcId="{E3DD7F71-E920-4ECA-BC33-D634E0533F01}" destId="{05A5D4E4-5AA1-4810-B4E0-4F7A818EF8F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EFA938-5BCF-4B5A-AC5B-195BDFB58575}" type="doc">
      <dgm:prSet loTypeId="urn:microsoft.com/office/officeart/2008/layout/LinedList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IN"/>
        </a:p>
      </dgm:t>
    </dgm:pt>
    <dgm:pt modelId="{FDDD0394-ECC4-445D-9962-0AF7EB0F38C4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To declare opening balance for ITC reversal in the statement</a:t>
          </a:r>
          <a:endParaRPr lang="en-IN" dirty="0"/>
        </a:p>
      </dgm:t>
    </dgm:pt>
    <dgm:pt modelId="{F4E1757C-CC9E-4AE3-9447-B0E6AA40582F}" type="parTrans" cxnId="{08BEF009-FE0D-4934-BEF0-9F353BB164E5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54F6821E-D22C-44C3-B76A-6F5D04B33590}" type="sibTrans" cxnId="{08BEF009-FE0D-4934-BEF0-9F353BB164E5}">
      <dgm:prSet/>
      <dgm:spPr/>
      <dgm:t>
        <a:bodyPr/>
        <a:lstStyle/>
        <a:p>
          <a:pPr>
            <a:lnSpc>
              <a:spcPct val="150000"/>
            </a:lnSpc>
          </a:pPr>
          <a:endParaRPr lang="en-IN"/>
        </a:p>
      </dgm:t>
    </dgm:pt>
    <dgm:pt modelId="{5ACFCBC3-1EE8-4E03-A54A-04721E756725}">
      <dgm:prSet/>
      <dgm:spPr/>
      <dgm:t>
        <a:bodyPr/>
        <a:lstStyle/>
        <a:p>
          <a:pPr>
            <a:lnSpc>
              <a:spcPct val="150000"/>
            </a:lnSpc>
          </a:pPr>
          <a:r>
            <a:rPr lang="en-US" dirty="0"/>
            <a:t>Extended till January 31, 2024.</a:t>
          </a:r>
          <a:endParaRPr lang="en-IN" dirty="0"/>
        </a:p>
      </dgm:t>
    </dgm:pt>
    <dgm:pt modelId="{89E4120B-2999-465B-BE19-F55409213F32}" type="parTrans" cxnId="{DC33858C-5A96-4D1A-8017-AD86C640F878}">
      <dgm:prSet/>
      <dgm:spPr/>
      <dgm:t>
        <a:bodyPr/>
        <a:lstStyle/>
        <a:p>
          <a:endParaRPr lang="en-IN"/>
        </a:p>
      </dgm:t>
    </dgm:pt>
    <dgm:pt modelId="{B8CD5BEA-0112-4A3C-8558-9134CDB89902}" type="sibTrans" cxnId="{DC33858C-5A96-4D1A-8017-AD86C640F878}">
      <dgm:prSet/>
      <dgm:spPr/>
      <dgm:t>
        <a:bodyPr/>
        <a:lstStyle/>
        <a:p>
          <a:endParaRPr lang="en-IN"/>
        </a:p>
      </dgm:t>
    </dgm:pt>
    <dgm:pt modelId="{01645935-FCC2-4EAA-9EED-CC4E3AC2F98B}">
      <dgm:prSet/>
      <dgm:spPr/>
      <dgm:t>
        <a:bodyPr/>
        <a:lstStyle/>
        <a:p>
          <a:pPr>
            <a:lnSpc>
              <a:spcPct val="150000"/>
            </a:lnSpc>
          </a:pPr>
          <a:r>
            <a:rPr lang="en-IN" dirty="0"/>
            <a:t>3 amendment opportunities </a:t>
          </a:r>
          <a:r>
            <a:rPr lang="en-US" dirty="0"/>
            <a:t>post the declaration will be provided to correct declared opening balance in case of any mistakes or </a:t>
          </a:r>
          <a:r>
            <a:rPr lang="en-IN" dirty="0"/>
            <a:t>inaccuracies in reporting. </a:t>
          </a:r>
        </a:p>
      </dgm:t>
    </dgm:pt>
    <dgm:pt modelId="{6253957E-694E-4C5F-9D1B-C6A41EE498E0}" type="parTrans" cxnId="{C1B81A07-F4E7-4251-BB96-ED386954F67D}">
      <dgm:prSet/>
      <dgm:spPr/>
      <dgm:t>
        <a:bodyPr/>
        <a:lstStyle/>
        <a:p>
          <a:endParaRPr lang="en-IN"/>
        </a:p>
      </dgm:t>
    </dgm:pt>
    <dgm:pt modelId="{59088249-9C56-4506-9019-6EBB734AB2EC}" type="sibTrans" cxnId="{C1B81A07-F4E7-4251-BB96-ED386954F67D}">
      <dgm:prSet/>
      <dgm:spPr/>
      <dgm:t>
        <a:bodyPr/>
        <a:lstStyle/>
        <a:p>
          <a:endParaRPr lang="en-IN"/>
        </a:p>
      </dgm:t>
    </dgm:pt>
    <dgm:pt modelId="{550B75A0-C7CF-48AF-ADA2-634B3229A17F}">
      <dgm:prSet/>
      <dgm:spPr/>
      <dgm:t>
        <a:bodyPr/>
        <a:lstStyle/>
        <a:p>
          <a:pPr>
            <a:lnSpc>
              <a:spcPct val="150000"/>
            </a:lnSpc>
          </a:pPr>
          <a:r>
            <a:rPr lang="en-IN" dirty="0"/>
            <a:t>Till February 29, 2024.</a:t>
          </a:r>
        </a:p>
      </dgm:t>
    </dgm:pt>
    <dgm:pt modelId="{FC784854-9CCF-4546-9F4F-37266B60D692}" type="parTrans" cxnId="{EBF07094-DCD9-42B1-9204-333CA52C8325}">
      <dgm:prSet/>
      <dgm:spPr/>
      <dgm:t>
        <a:bodyPr/>
        <a:lstStyle/>
        <a:p>
          <a:endParaRPr lang="en-IN"/>
        </a:p>
      </dgm:t>
    </dgm:pt>
    <dgm:pt modelId="{D93E75AA-A868-4CE3-8BE7-D6AEA79C5B72}" type="sibTrans" cxnId="{EBF07094-DCD9-42B1-9204-333CA52C8325}">
      <dgm:prSet/>
      <dgm:spPr/>
      <dgm:t>
        <a:bodyPr/>
        <a:lstStyle/>
        <a:p>
          <a:endParaRPr lang="en-IN"/>
        </a:p>
      </dgm:t>
    </dgm:pt>
    <dgm:pt modelId="{2DD0F32E-8797-4C22-985B-5D413D6648F1}" type="pres">
      <dgm:prSet presAssocID="{61EFA938-5BCF-4B5A-AC5B-195BDFB5857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774411C-54FF-4E3A-B713-84D143791DF8}" type="pres">
      <dgm:prSet presAssocID="{5ACFCBC3-1EE8-4E03-A54A-04721E756725}" presName="thickLine" presStyleLbl="alignNode1" presStyleIdx="0" presStyleCnt="2"/>
      <dgm:spPr/>
    </dgm:pt>
    <dgm:pt modelId="{A7B6B32A-5C9F-479E-8E72-4778DFE06B9A}" type="pres">
      <dgm:prSet presAssocID="{5ACFCBC3-1EE8-4E03-A54A-04721E756725}" presName="horz1" presStyleCnt="0"/>
      <dgm:spPr/>
    </dgm:pt>
    <dgm:pt modelId="{4774916E-7D91-40CF-BCE1-97643E987B32}" type="pres">
      <dgm:prSet presAssocID="{5ACFCBC3-1EE8-4E03-A54A-04721E756725}" presName="tx1" presStyleLbl="revTx" presStyleIdx="0" presStyleCnt="4"/>
      <dgm:spPr/>
      <dgm:t>
        <a:bodyPr/>
        <a:lstStyle/>
        <a:p>
          <a:endParaRPr lang="en-US"/>
        </a:p>
      </dgm:t>
    </dgm:pt>
    <dgm:pt modelId="{47D3322D-DCB8-45D4-BCBB-24CAEDC090CC}" type="pres">
      <dgm:prSet presAssocID="{5ACFCBC3-1EE8-4E03-A54A-04721E756725}" presName="vert1" presStyleCnt="0"/>
      <dgm:spPr/>
    </dgm:pt>
    <dgm:pt modelId="{BAD93B50-83F4-4E09-8CC8-D249BA071C49}" type="pres">
      <dgm:prSet presAssocID="{FDDD0394-ECC4-445D-9962-0AF7EB0F38C4}" presName="vertSpace2a" presStyleCnt="0"/>
      <dgm:spPr/>
    </dgm:pt>
    <dgm:pt modelId="{0A6D7D04-18A7-477B-80E9-91EAE244D913}" type="pres">
      <dgm:prSet presAssocID="{FDDD0394-ECC4-445D-9962-0AF7EB0F38C4}" presName="horz2" presStyleCnt="0"/>
      <dgm:spPr/>
    </dgm:pt>
    <dgm:pt modelId="{226706B2-9F92-45BD-9DA8-B7ECD1C9E493}" type="pres">
      <dgm:prSet presAssocID="{FDDD0394-ECC4-445D-9962-0AF7EB0F38C4}" presName="horzSpace2" presStyleCnt="0"/>
      <dgm:spPr/>
    </dgm:pt>
    <dgm:pt modelId="{57E494C5-0484-4AA9-A1DC-2549BC753590}" type="pres">
      <dgm:prSet presAssocID="{FDDD0394-ECC4-445D-9962-0AF7EB0F38C4}" presName="tx2" presStyleLbl="revTx" presStyleIdx="1" presStyleCnt="4"/>
      <dgm:spPr/>
      <dgm:t>
        <a:bodyPr/>
        <a:lstStyle/>
        <a:p>
          <a:endParaRPr lang="en-US"/>
        </a:p>
      </dgm:t>
    </dgm:pt>
    <dgm:pt modelId="{006F5A37-3DB4-45F5-AB58-F5BCC3A8A6EF}" type="pres">
      <dgm:prSet presAssocID="{FDDD0394-ECC4-445D-9962-0AF7EB0F38C4}" presName="vert2" presStyleCnt="0"/>
      <dgm:spPr/>
    </dgm:pt>
    <dgm:pt modelId="{34C7A30E-5FCE-4AE2-B59B-22786563FD76}" type="pres">
      <dgm:prSet presAssocID="{FDDD0394-ECC4-445D-9962-0AF7EB0F38C4}" presName="thinLine2b" presStyleLbl="callout" presStyleIdx="0" presStyleCnt="2"/>
      <dgm:spPr/>
    </dgm:pt>
    <dgm:pt modelId="{45FC2093-9B7D-4F92-B89E-C07272A7E137}" type="pres">
      <dgm:prSet presAssocID="{FDDD0394-ECC4-445D-9962-0AF7EB0F38C4}" presName="vertSpace2b" presStyleCnt="0"/>
      <dgm:spPr/>
    </dgm:pt>
    <dgm:pt modelId="{A384F878-C32D-4177-82DD-1DE7227CE5F9}" type="pres">
      <dgm:prSet presAssocID="{550B75A0-C7CF-48AF-ADA2-634B3229A17F}" presName="thickLine" presStyleLbl="alignNode1" presStyleIdx="1" presStyleCnt="2"/>
      <dgm:spPr/>
    </dgm:pt>
    <dgm:pt modelId="{ACE001B7-D809-4CBE-B96B-C0A78CFEE2B9}" type="pres">
      <dgm:prSet presAssocID="{550B75A0-C7CF-48AF-ADA2-634B3229A17F}" presName="horz1" presStyleCnt="0"/>
      <dgm:spPr/>
    </dgm:pt>
    <dgm:pt modelId="{DBE8E6D8-D9D5-4542-8927-CD34B7DD4FC9}" type="pres">
      <dgm:prSet presAssocID="{550B75A0-C7CF-48AF-ADA2-634B3229A17F}" presName="tx1" presStyleLbl="revTx" presStyleIdx="2" presStyleCnt="4"/>
      <dgm:spPr/>
      <dgm:t>
        <a:bodyPr/>
        <a:lstStyle/>
        <a:p>
          <a:endParaRPr lang="en-US"/>
        </a:p>
      </dgm:t>
    </dgm:pt>
    <dgm:pt modelId="{F20A9B51-4E4B-48DD-8214-538FF90F6313}" type="pres">
      <dgm:prSet presAssocID="{550B75A0-C7CF-48AF-ADA2-634B3229A17F}" presName="vert1" presStyleCnt="0"/>
      <dgm:spPr/>
    </dgm:pt>
    <dgm:pt modelId="{A280CBA6-0240-4C0F-A8F4-48B9D805794B}" type="pres">
      <dgm:prSet presAssocID="{01645935-FCC2-4EAA-9EED-CC4E3AC2F98B}" presName="vertSpace2a" presStyleCnt="0"/>
      <dgm:spPr/>
    </dgm:pt>
    <dgm:pt modelId="{C3EBB686-6C39-435A-B043-B97E3642B686}" type="pres">
      <dgm:prSet presAssocID="{01645935-FCC2-4EAA-9EED-CC4E3AC2F98B}" presName="horz2" presStyleCnt="0"/>
      <dgm:spPr/>
    </dgm:pt>
    <dgm:pt modelId="{7EB42046-2218-4C1D-8BCE-49A616B27F51}" type="pres">
      <dgm:prSet presAssocID="{01645935-FCC2-4EAA-9EED-CC4E3AC2F98B}" presName="horzSpace2" presStyleCnt="0"/>
      <dgm:spPr/>
    </dgm:pt>
    <dgm:pt modelId="{E1CE146B-0D76-4D92-95BC-77B7E7666C5D}" type="pres">
      <dgm:prSet presAssocID="{01645935-FCC2-4EAA-9EED-CC4E3AC2F98B}" presName="tx2" presStyleLbl="revTx" presStyleIdx="3" presStyleCnt="4"/>
      <dgm:spPr/>
      <dgm:t>
        <a:bodyPr/>
        <a:lstStyle/>
        <a:p>
          <a:endParaRPr lang="en-US"/>
        </a:p>
      </dgm:t>
    </dgm:pt>
    <dgm:pt modelId="{59038A66-B94F-4F13-A571-8F8FCC61EC42}" type="pres">
      <dgm:prSet presAssocID="{01645935-FCC2-4EAA-9EED-CC4E3AC2F98B}" presName="vert2" presStyleCnt="0"/>
      <dgm:spPr/>
    </dgm:pt>
    <dgm:pt modelId="{7C4B8820-5E77-40A3-85B5-E947DC882F29}" type="pres">
      <dgm:prSet presAssocID="{01645935-FCC2-4EAA-9EED-CC4E3AC2F98B}" presName="thinLine2b" presStyleLbl="callout" presStyleIdx="1" presStyleCnt="2"/>
      <dgm:spPr/>
    </dgm:pt>
    <dgm:pt modelId="{90B84C68-8734-45C2-9DFD-C8D9A0F2AB73}" type="pres">
      <dgm:prSet presAssocID="{01645935-FCC2-4EAA-9EED-CC4E3AC2F98B}" presName="vertSpace2b" presStyleCnt="0"/>
      <dgm:spPr/>
    </dgm:pt>
  </dgm:ptLst>
  <dgm:cxnLst>
    <dgm:cxn modelId="{C1B81A07-F4E7-4251-BB96-ED386954F67D}" srcId="{550B75A0-C7CF-48AF-ADA2-634B3229A17F}" destId="{01645935-FCC2-4EAA-9EED-CC4E3AC2F98B}" srcOrd="0" destOrd="0" parTransId="{6253957E-694E-4C5F-9D1B-C6A41EE498E0}" sibTransId="{59088249-9C56-4506-9019-6EBB734AB2EC}"/>
    <dgm:cxn modelId="{08BEF009-FE0D-4934-BEF0-9F353BB164E5}" srcId="{5ACFCBC3-1EE8-4E03-A54A-04721E756725}" destId="{FDDD0394-ECC4-445D-9962-0AF7EB0F38C4}" srcOrd="0" destOrd="0" parTransId="{F4E1757C-CC9E-4AE3-9447-B0E6AA40582F}" sibTransId="{54F6821E-D22C-44C3-B76A-6F5D04B33590}"/>
    <dgm:cxn modelId="{752FC2F6-A20E-4DD5-BD6E-0C204985F21E}" type="presOf" srcId="{550B75A0-C7CF-48AF-ADA2-634B3229A17F}" destId="{DBE8E6D8-D9D5-4542-8927-CD34B7DD4FC9}" srcOrd="0" destOrd="0" presId="urn:microsoft.com/office/officeart/2008/layout/LinedList"/>
    <dgm:cxn modelId="{404D1997-70E3-4B75-94FF-E45EC34B604E}" type="presOf" srcId="{FDDD0394-ECC4-445D-9962-0AF7EB0F38C4}" destId="{57E494C5-0484-4AA9-A1DC-2549BC753590}" srcOrd="0" destOrd="0" presId="urn:microsoft.com/office/officeart/2008/layout/LinedList"/>
    <dgm:cxn modelId="{EBF07094-DCD9-42B1-9204-333CA52C8325}" srcId="{61EFA938-5BCF-4B5A-AC5B-195BDFB58575}" destId="{550B75A0-C7CF-48AF-ADA2-634B3229A17F}" srcOrd="1" destOrd="0" parTransId="{FC784854-9CCF-4546-9F4F-37266B60D692}" sibTransId="{D93E75AA-A868-4CE3-8BE7-D6AEA79C5B72}"/>
    <dgm:cxn modelId="{DC33858C-5A96-4D1A-8017-AD86C640F878}" srcId="{61EFA938-5BCF-4B5A-AC5B-195BDFB58575}" destId="{5ACFCBC3-1EE8-4E03-A54A-04721E756725}" srcOrd="0" destOrd="0" parTransId="{89E4120B-2999-465B-BE19-F55409213F32}" sibTransId="{B8CD5BEA-0112-4A3C-8558-9134CDB89902}"/>
    <dgm:cxn modelId="{6757728D-9F02-4F02-9421-6721D358D160}" type="presOf" srcId="{01645935-FCC2-4EAA-9EED-CC4E3AC2F98B}" destId="{E1CE146B-0D76-4D92-95BC-77B7E7666C5D}" srcOrd="0" destOrd="0" presId="urn:microsoft.com/office/officeart/2008/layout/LinedList"/>
    <dgm:cxn modelId="{862714B2-5B7F-4E9B-87BC-20C3BF7B4FFF}" type="presOf" srcId="{61EFA938-5BCF-4B5A-AC5B-195BDFB58575}" destId="{2DD0F32E-8797-4C22-985B-5D413D6648F1}" srcOrd="0" destOrd="0" presId="urn:microsoft.com/office/officeart/2008/layout/LinedList"/>
    <dgm:cxn modelId="{DED2253E-5172-4754-9BFF-74DB3AA6F171}" type="presOf" srcId="{5ACFCBC3-1EE8-4E03-A54A-04721E756725}" destId="{4774916E-7D91-40CF-BCE1-97643E987B32}" srcOrd="0" destOrd="0" presId="urn:microsoft.com/office/officeart/2008/layout/LinedList"/>
    <dgm:cxn modelId="{ED786DE0-C330-4B40-9D65-D600C3466EBC}" type="presParOf" srcId="{2DD0F32E-8797-4C22-985B-5D413D6648F1}" destId="{1774411C-54FF-4E3A-B713-84D143791DF8}" srcOrd="0" destOrd="0" presId="urn:microsoft.com/office/officeart/2008/layout/LinedList"/>
    <dgm:cxn modelId="{C00EB331-3633-4995-A864-F4A51CFFF833}" type="presParOf" srcId="{2DD0F32E-8797-4C22-985B-5D413D6648F1}" destId="{A7B6B32A-5C9F-479E-8E72-4778DFE06B9A}" srcOrd="1" destOrd="0" presId="urn:microsoft.com/office/officeart/2008/layout/LinedList"/>
    <dgm:cxn modelId="{5D5144F3-DB95-4276-99EC-662032CA1DD2}" type="presParOf" srcId="{A7B6B32A-5C9F-479E-8E72-4778DFE06B9A}" destId="{4774916E-7D91-40CF-BCE1-97643E987B32}" srcOrd="0" destOrd="0" presId="urn:microsoft.com/office/officeart/2008/layout/LinedList"/>
    <dgm:cxn modelId="{ECA487CD-628D-46D9-A6B5-C3A1A4292807}" type="presParOf" srcId="{A7B6B32A-5C9F-479E-8E72-4778DFE06B9A}" destId="{47D3322D-DCB8-45D4-BCBB-24CAEDC090CC}" srcOrd="1" destOrd="0" presId="urn:microsoft.com/office/officeart/2008/layout/LinedList"/>
    <dgm:cxn modelId="{F688A6EB-6CEC-47F5-8413-1FD8744732CC}" type="presParOf" srcId="{47D3322D-DCB8-45D4-BCBB-24CAEDC090CC}" destId="{BAD93B50-83F4-4E09-8CC8-D249BA071C49}" srcOrd="0" destOrd="0" presId="urn:microsoft.com/office/officeart/2008/layout/LinedList"/>
    <dgm:cxn modelId="{95F400E0-B498-40E1-84C5-B70BCD7E746C}" type="presParOf" srcId="{47D3322D-DCB8-45D4-BCBB-24CAEDC090CC}" destId="{0A6D7D04-18A7-477B-80E9-91EAE244D913}" srcOrd="1" destOrd="0" presId="urn:microsoft.com/office/officeart/2008/layout/LinedList"/>
    <dgm:cxn modelId="{6C9D4C16-4A5B-4718-8E5D-C12D846479BE}" type="presParOf" srcId="{0A6D7D04-18A7-477B-80E9-91EAE244D913}" destId="{226706B2-9F92-45BD-9DA8-B7ECD1C9E493}" srcOrd="0" destOrd="0" presId="urn:microsoft.com/office/officeart/2008/layout/LinedList"/>
    <dgm:cxn modelId="{4EFE4481-67B4-438F-BC56-5E2226D93AF2}" type="presParOf" srcId="{0A6D7D04-18A7-477B-80E9-91EAE244D913}" destId="{57E494C5-0484-4AA9-A1DC-2549BC753590}" srcOrd="1" destOrd="0" presId="urn:microsoft.com/office/officeart/2008/layout/LinedList"/>
    <dgm:cxn modelId="{80685387-44E3-49FF-9AFE-5F3A5534B011}" type="presParOf" srcId="{0A6D7D04-18A7-477B-80E9-91EAE244D913}" destId="{006F5A37-3DB4-45F5-AB58-F5BCC3A8A6EF}" srcOrd="2" destOrd="0" presId="urn:microsoft.com/office/officeart/2008/layout/LinedList"/>
    <dgm:cxn modelId="{1DE9B279-4C19-4DA9-827C-B232C068F6B3}" type="presParOf" srcId="{47D3322D-DCB8-45D4-BCBB-24CAEDC090CC}" destId="{34C7A30E-5FCE-4AE2-B59B-22786563FD76}" srcOrd="2" destOrd="0" presId="urn:microsoft.com/office/officeart/2008/layout/LinedList"/>
    <dgm:cxn modelId="{1E37B1B2-3EE7-49D1-908E-839812B08E37}" type="presParOf" srcId="{47D3322D-DCB8-45D4-BCBB-24CAEDC090CC}" destId="{45FC2093-9B7D-4F92-B89E-C07272A7E137}" srcOrd="3" destOrd="0" presId="urn:microsoft.com/office/officeart/2008/layout/LinedList"/>
    <dgm:cxn modelId="{B65ABBC0-ACA5-42F7-AFFD-984D83AEBA2E}" type="presParOf" srcId="{2DD0F32E-8797-4C22-985B-5D413D6648F1}" destId="{A384F878-C32D-4177-82DD-1DE7227CE5F9}" srcOrd="2" destOrd="0" presId="urn:microsoft.com/office/officeart/2008/layout/LinedList"/>
    <dgm:cxn modelId="{A1153EB3-E604-49C9-A164-FAAE38B4FBB9}" type="presParOf" srcId="{2DD0F32E-8797-4C22-985B-5D413D6648F1}" destId="{ACE001B7-D809-4CBE-B96B-C0A78CFEE2B9}" srcOrd="3" destOrd="0" presId="urn:microsoft.com/office/officeart/2008/layout/LinedList"/>
    <dgm:cxn modelId="{E3903E22-F138-4493-AD70-D3D91353BED6}" type="presParOf" srcId="{ACE001B7-D809-4CBE-B96B-C0A78CFEE2B9}" destId="{DBE8E6D8-D9D5-4542-8927-CD34B7DD4FC9}" srcOrd="0" destOrd="0" presId="urn:microsoft.com/office/officeart/2008/layout/LinedList"/>
    <dgm:cxn modelId="{04095FC4-75A5-4D0C-8A4C-017E173F4597}" type="presParOf" srcId="{ACE001B7-D809-4CBE-B96B-C0A78CFEE2B9}" destId="{F20A9B51-4E4B-48DD-8214-538FF90F6313}" srcOrd="1" destOrd="0" presId="urn:microsoft.com/office/officeart/2008/layout/LinedList"/>
    <dgm:cxn modelId="{3500ABF7-7D82-4E5C-84C7-4D32F0D74383}" type="presParOf" srcId="{F20A9B51-4E4B-48DD-8214-538FF90F6313}" destId="{A280CBA6-0240-4C0F-A8F4-48B9D805794B}" srcOrd="0" destOrd="0" presId="urn:microsoft.com/office/officeart/2008/layout/LinedList"/>
    <dgm:cxn modelId="{669A99AB-1E0C-4CDC-A27C-AE9D430D841E}" type="presParOf" srcId="{F20A9B51-4E4B-48DD-8214-538FF90F6313}" destId="{C3EBB686-6C39-435A-B043-B97E3642B686}" srcOrd="1" destOrd="0" presId="urn:microsoft.com/office/officeart/2008/layout/LinedList"/>
    <dgm:cxn modelId="{5139C6D8-7981-43D7-ABFC-5A4320DC50D1}" type="presParOf" srcId="{C3EBB686-6C39-435A-B043-B97E3642B686}" destId="{7EB42046-2218-4C1D-8BCE-49A616B27F51}" srcOrd="0" destOrd="0" presId="urn:microsoft.com/office/officeart/2008/layout/LinedList"/>
    <dgm:cxn modelId="{6F030A46-4236-420A-A6E1-2B940CAB387C}" type="presParOf" srcId="{C3EBB686-6C39-435A-B043-B97E3642B686}" destId="{E1CE146B-0D76-4D92-95BC-77B7E7666C5D}" srcOrd="1" destOrd="0" presId="urn:microsoft.com/office/officeart/2008/layout/LinedList"/>
    <dgm:cxn modelId="{D6713A0A-B606-4CC9-A64A-7502E61D961C}" type="presParOf" srcId="{C3EBB686-6C39-435A-B043-B97E3642B686}" destId="{59038A66-B94F-4F13-A571-8F8FCC61EC42}" srcOrd="2" destOrd="0" presId="urn:microsoft.com/office/officeart/2008/layout/LinedList"/>
    <dgm:cxn modelId="{169C09D8-6B44-4723-85C0-0CCC4B787D1C}" type="presParOf" srcId="{F20A9B51-4E4B-48DD-8214-538FF90F6313}" destId="{7C4B8820-5E77-40A3-85B5-E947DC882F29}" srcOrd="2" destOrd="0" presId="urn:microsoft.com/office/officeart/2008/layout/LinedList"/>
    <dgm:cxn modelId="{A862482B-583F-4D0C-AA62-5378B3A63572}" type="presParOf" srcId="{F20A9B51-4E4B-48DD-8214-538FF90F6313}" destId="{90B84C68-8734-45C2-9DFD-C8D9A0F2AB73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4692E-8FA9-497E-B7F7-D23E7DE5258A}">
      <dsp:nvSpPr>
        <dsp:cNvPr id="0" name=""/>
        <dsp:cNvSpPr/>
      </dsp:nvSpPr>
      <dsp:spPr>
        <a:xfrm>
          <a:off x="4248328" y="0"/>
          <a:ext cx="1908562" cy="18865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D72520-9118-403E-89C5-1B46052DECCF}">
      <dsp:nvSpPr>
        <dsp:cNvPr id="0" name=""/>
        <dsp:cNvSpPr/>
      </dsp:nvSpPr>
      <dsp:spPr>
        <a:xfrm>
          <a:off x="1151982" y="3555958"/>
          <a:ext cx="8450648" cy="678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4000" b="0" kern="1200" dirty="0">
              <a:latin typeface="+mn-lt"/>
            </a:rPr>
            <a:t>Amendments under GST Law and Rules </a:t>
          </a:r>
          <a:endParaRPr lang="en-IN" sz="4000" b="0" kern="1200" dirty="0">
            <a:solidFill>
              <a:srgbClr val="002060"/>
            </a:solidFill>
          </a:endParaRPr>
        </a:p>
      </dsp:txBody>
      <dsp:txXfrm>
        <a:off x="1151982" y="3555958"/>
        <a:ext cx="8450648" cy="67842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9DCF3-3A31-4A05-B877-8461E23897E5}">
      <dsp:nvSpPr>
        <dsp:cNvPr id="0" name=""/>
        <dsp:cNvSpPr/>
      </dsp:nvSpPr>
      <dsp:spPr>
        <a:xfrm>
          <a:off x="4284431" y="825370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A5D4E4-5AA1-4810-B4E0-4F7A818EF8FC}">
      <dsp:nvSpPr>
        <dsp:cNvPr id="0" name=""/>
        <dsp:cNvSpPr/>
      </dsp:nvSpPr>
      <dsp:spPr>
        <a:xfrm>
          <a:off x="3096431" y="2928709"/>
          <a:ext cx="4320000" cy="1341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511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/>
            <a:t>Advisory No. 620 dated January 01, 2024</a:t>
          </a:r>
          <a:endParaRPr lang="en-IN" sz="3400" kern="1200" dirty="0"/>
        </a:p>
      </dsp:txBody>
      <dsp:txXfrm>
        <a:off x="3096431" y="2928709"/>
        <a:ext cx="4320000" cy="13418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762CA9-FF5C-4DE9-86EB-13123EF70782}">
      <dsp:nvSpPr>
        <dsp:cNvPr id="0" name=""/>
        <dsp:cNvSpPr/>
      </dsp:nvSpPr>
      <dsp:spPr>
        <a:xfrm>
          <a:off x="0" y="3513820"/>
          <a:ext cx="10512862" cy="11533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 If a GTA wish to pay tax under Forward Charge for the current financial year and beyond, filing your declaration Annexure V Form by January 28, 2024, is essential.</a:t>
          </a:r>
          <a:endParaRPr lang="en-IN" sz="1900" kern="1200" dirty="0"/>
        </a:p>
      </dsp:txBody>
      <dsp:txXfrm>
        <a:off x="0" y="3513820"/>
        <a:ext cx="10512862" cy="1153314"/>
      </dsp:txXfrm>
    </dsp:sp>
    <dsp:sp modelId="{B2EAFA66-5F48-4E36-A2E3-6BB54B70BF21}">
      <dsp:nvSpPr>
        <dsp:cNvPr id="0" name=""/>
        <dsp:cNvSpPr/>
      </dsp:nvSpPr>
      <dsp:spPr>
        <a:xfrm rot="10800000">
          <a:off x="0" y="1757322"/>
          <a:ext cx="10512862" cy="177379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This option is specifically designed for newly registered Goods GTAs opting for Forward Charge.</a:t>
          </a:r>
          <a:endParaRPr lang="en-IN" sz="1900" kern="1200" dirty="0"/>
        </a:p>
      </dsp:txBody>
      <dsp:txXfrm rot="10800000">
        <a:off x="0" y="1757322"/>
        <a:ext cx="10512862" cy="1152560"/>
      </dsp:txXfrm>
    </dsp:sp>
    <dsp:sp modelId="{E7290E62-825E-4C79-95DE-F7F0EFDF1235}">
      <dsp:nvSpPr>
        <dsp:cNvPr id="0" name=""/>
        <dsp:cNvSpPr/>
      </dsp:nvSpPr>
      <dsp:spPr>
        <a:xfrm rot="10800000">
          <a:off x="0" y="825"/>
          <a:ext cx="10512862" cy="177379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The GSTN has introduced the much-awaited feature to file Annexure-V</a:t>
          </a:r>
          <a:endParaRPr lang="en-IN" sz="1900" kern="1200" dirty="0"/>
        </a:p>
      </dsp:txBody>
      <dsp:txXfrm rot="10800000">
        <a:off x="0" y="825"/>
        <a:ext cx="10512862" cy="115256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0891C-2439-4017-98C0-7646425356FC}">
      <dsp:nvSpPr>
        <dsp:cNvPr id="0" name=""/>
        <dsp:cNvSpPr/>
      </dsp:nvSpPr>
      <dsp:spPr>
        <a:xfrm>
          <a:off x="1283" y="832509"/>
          <a:ext cx="5004902" cy="30029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Annexure V Form can also be accessed through Dashboard &gt; Services &gt; User Services &gt; GTA &gt; Opting Forward Charge payment by GTA (Annexure V).</a:t>
          </a:r>
          <a:endParaRPr lang="en-IN" sz="2300" kern="1200" dirty="0"/>
        </a:p>
      </dsp:txBody>
      <dsp:txXfrm>
        <a:off x="1283" y="832509"/>
        <a:ext cx="5004902" cy="3002941"/>
      </dsp:txXfrm>
    </dsp:sp>
    <dsp:sp modelId="{5BB66C48-C4DF-4AD8-A140-8B26971E9EE6}">
      <dsp:nvSpPr>
        <dsp:cNvPr id="0" name=""/>
        <dsp:cNvSpPr/>
      </dsp:nvSpPr>
      <dsp:spPr>
        <a:xfrm>
          <a:off x="5506676" y="832509"/>
          <a:ext cx="5004902" cy="30029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IN" sz="2300" kern="1200" dirty="0"/>
            <a:t>Procedure </a:t>
          </a:r>
        </a:p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By selecting "YES," you will be directed to the Annexure V Form. </a:t>
          </a:r>
          <a:endParaRPr lang="en-IN" sz="1800" kern="1200" dirty="0"/>
        </a:p>
        <a:p>
          <a:pPr marL="171450" lvl="1" indent="-171450" algn="l" defTabSz="8001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If you are not involved in providing GTA services or prefer to pay tax under Reverse Charge, you can choose "NO."</a:t>
          </a:r>
          <a:endParaRPr lang="en-IN" sz="1800" kern="1200" dirty="0"/>
        </a:p>
      </dsp:txBody>
      <dsp:txXfrm>
        <a:off x="5506676" y="832509"/>
        <a:ext cx="5004902" cy="300294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255B57-37C4-43B3-B18C-67425F4F94A8}">
      <dsp:nvSpPr>
        <dsp:cNvPr id="0" name=""/>
        <dsp:cNvSpPr/>
      </dsp:nvSpPr>
      <dsp:spPr>
        <a:xfrm>
          <a:off x="0" y="51351"/>
          <a:ext cx="10512425" cy="113580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IN" sz="3600" kern="1200" dirty="0"/>
            <a:t>GSTR-1</a:t>
          </a:r>
        </a:p>
      </dsp:txBody>
      <dsp:txXfrm>
        <a:off x="0" y="51351"/>
        <a:ext cx="10512425" cy="1135805"/>
      </dsp:txXfrm>
    </dsp:sp>
    <dsp:sp modelId="{D0F46F1B-6810-4D21-B347-96A1A4A677F7}">
      <dsp:nvSpPr>
        <dsp:cNvPr id="0" name=""/>
        <dsp:cNvSpPr/>
      </dsp:nvSpPr>
      <dsp:spPr>
        <a:xfrm>
          <a:off x="0" y="1187156"/>
          <a:ext cx="10512425" cy="311283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256032" bIns="288036" numCol="1" spcCol="1270" anchor="t" anchorCtr="0">
          <a:noAutofit/>
        </a:bodyPr>
        <a:lstStyle/>
        <a:p>
          <a:pPr marL="285750" lvl="1" indent="-285750" algn="l" defTabSz="16002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/>
            <a:t>Table </a:t>
          </a:r>
          <a:r>
            <a:rPr lang="en-US" sz="3600" kern="1200" dirty="0" smtClean="0"/>
            <a:t>14A - Amended Supplies made through e-commerce operator (ECO)</a:t>
          </a:r>
          <a:endParaRPr lang="en-IN" sz="3600" kern="1200" dirty="0"/>
        </a:p>
        <a:p>
          <a:pPr marL="285750" lvl="1" indent="-285750" algn="l" defTabSz="16002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kern="1200" dirty="0"/>
            <a:t>Table </a:t>
          </a:r>
          <a:r>
            <a:rPr lang="en-US" sz="3600" kern="1200" dirty="0" smtClean="0"/>
            <a:t>15A </a:t>
          </a:r>
          <a:r>
            <a:rPr lang="en-US" sz="3600" kern="1200" dirty="0"/>
            <a:t>- </a:t>
          </a:r>
          <a:r>
            <a:rPr lang="en-US" sz="3600" kern="1200" dirty="0" smtClean="0"/>
            <a:t>Amended Supplies u/s 9(5) in GSTR-1/IFF</a:t>
          </a:r>
          <a:endParaRPr lang="en-IN" sz="3600" kern="1200" dirty="0"/>
        </a:p>
      </dsp:txBody>
      <dsp:txXfrm>
        <a:off x="0" y="1187156"/>
        <a:ext cx="10512425" cy="311283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8EE65F-3037-4BD3-B4ED-318D5DC02A48}">
      <dsp:nvSpPr>
        <dsp:cNvPr id="0" name=""/>
        <dsp:cNvSpPr/>
      </dsp:nvSpPr>
      <dsp:spPr>
        <a:xfrm>
          <a:off x="1632300" y="1321"/>
          <a:ext cx="7247824" cy="4348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/>
            <a:t>The GST Portal has recently issued an update, introducing the option to make GST payments through *Credit  Cards and *Debit Cards</a:t>
          </a:r>
          <a:r>
            <a:rPr lang="en-US" sz="3900" kern="1200"/>
            <a:t>. </a:t>
          </a:r>
          <a:endParaRPr lang="en-IN" sz="3900" kern="1200" dirty="0"/>
        </a:p>
      </dsp:txBody>
      <dsp:txXfrm>
        <a:off x="1632300" y="1321"/>
        <a:ext cx="7247824" cy="434869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9DCF3-3A31-4A05-B877-8461E23897E5}">
      <dsp:nvSpPr>
        <dsp:cNvPr id="0" name=""/>
        <dsp:cNvSpPr/>
      </dsp:nvSpPr>
      <dsp:spPr>
        <a:xfrm>
          <a:off x="4284431" y="784017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A5D4E4-5AA1-4810-B4E0-4F7A818EF8FC}">
      <dsp:nvSpPr>
        <dsp:cNvPr id="0" name=""/>
        <dsp:cNvSpPr/>
      </dsp:nvSpPr>
      <dsp:spPr>
        <a:xfrm>
          <a:off x="3096431" y="2804650"/>
          <a:ext cx="4320000" cy="15072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3200" b="0" i="0" kern="1200" dirty="0">
              <a:highlight>
                <a:srgbClr val="FFFF00"/>
              </a:highlight>
            </a:rPr>
            <a:t>Advisory for furnishing bank account</a:t>
          </a:r>
          <a:endParaRPr lang="en-IN" sz="3200" kern="1200" dirty="0">
            <a:highlight>
              <a:srgbClr val="FFFF00"/>
            </a:highlight>
          </a:endParaRPr>
        </a:p>
      </dsp:txBody>
      <dsp:txXfrm>
        <a:off x="3096431" y="2804650"/>
        <a:ext cx="4320000" cy="15072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1E861-BC06-4ACF-9DA5-1FF510C9262E}">
      <dsp:nvSpPr>
        <dsp:cNvPr id="0" name=""/>
        <dsp:cNvSpPr/>
      </dsp:nvSpPr>
      <dsp:spPr>
        <a:xfrm>
          <a:off x="0" y="216724"/>
          <a:ext cx="8725675" cy="30281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lvl="0" algn="l" defTabSz="8445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1900" b="0" i="0" kern="1200" dirty="0"/>
            <a:t>All Registered Taxpayers are required under the provisions of CGST Act, 2017 and the corresponding Rules framed thereunder to furnish details of their bank account/s within 30 days of the grant of registration or before the due date of filing GSTR-1/IFF, whichever is earlier.</a:t>
          </a:r>
          <a:endParaRPr lang="en-IN" sz="1900" kern="1200" dirty="0"/>
        </a:p>
      </dsp:txBody>
      <dsp:txXfrm>
        <a:off x="0" y="216724"/>
        <a:ext cx="8725675" cy="2018735"/>
      </dsp:txXfrm>
    </dsp:sp>
    <dsp:sp modelId="{146B3269-DA6A-431F-9928-41C79A7D3016}">
      <dsp:nvSpPr>
        <dsp:cNvPr id="0" name=""/>
        <dsp:cNvSpPr/>
      </dsp:nvSpPr>
      <dsp:spPr>
        <a:xfrm>
          <a:off x="1787186" y="2235459"/>
          <a:ext cx="8725675" cy="28043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900" b="1" kern="1200" dirty="0"/>
            <a:t>Failure to furnish</a:t>
          </a:r>
        </a:p>
        <a:p>
          <a:pPr marL="342900" lvl="2" indent="-171450" algn="l" defTabSz="8445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/>
            <a:t>Registration would get suspended after 30 days and intimation in FORM REG-31</a:t>
          </a:r>
          <a:endParaRPr lang="en-IN" sz="1900" kern="1200" dirty="0"/>
        </a:p>
        <a:p>
          <a:pPr marL="342900" lvl="2" indent="-171450" algn="l" defTabSz="8445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/>
            <a:t> Taxpayer debarred from filing any further GSTR-1/IFF.</a:t>
          </a:r>
          <a:endParaRPr lang="en-IN" sz="1900" kern="1200" dirty="0"/>
        </a:p>
        <a:p>
          <a:pPr marL="342900" lvl="2" indent="-171450" algn="l" defTabSz="8445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/>
            <a:t>If the bank account details are not updated even after 30 days of issuance of FORM REG-31, it may be taken up for cancellation</a:t>
          </a:r>
          <a:endParaRPr lang="en-IN" sz="1900" kern="1200" dirty="0"/>
        </a:p>
      </dsp:txBody>
      <dsp:txXfrm>
        <a:off x="1869324" y="2317597"/>
        <a:ext cx="8561399" cy="26401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9DCF3-3A31-4A05-B877-8461E23897E5}">
      <dsp:nvSpPr>
        <dsp:cNvPr id="0" name=""/>
        <dsp:cNvSpPr/>
      </dsp:nvSpPr>
      <dsp:spPr>
        <a:xfrm>
          <a:off x="4284431" y="825370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A5D4E4-5AA1-4810-B4E0-4F7A818EF8FC}">
      <dsp:nvSpPr>
        <dsp:cNvPr id="0" name=""/>
        <dsp:cNvSpPr/>
      </dsp:nvSpPr>
      <dsp:spPr>
        <a:xfrm>
          <a:off x="3096431" y="2928709"/>
          <a:ext cx="4320000" cy="1341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8224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IN" sz="4100" kern="1200" dirty="0"/>
            <a:t>Notification No. 04/2024 – CT</a:t>
          </a:r>
        </a:p>
      </dsp:txBody>
      <dsp:txXfrm>
        <a:off x="3096431" y="2928709"/>
        <a:ext cx="4320000" cy="13418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73900-5AB0-45EE-AF7E-20D08D8E2275}">
      <dsp:nvSpPr>
        <dsp:cNvPr id="0" name=""/>
        <dsp:cNvSpPr/>
      </dsp:nvSpPr>
      <dsp:spPr>
        <a:xfrm>
          <a:off x="0" y="533079"/>
          <a:ext cx="10512862" cy="1195424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915" tIns="479044" rIns="815915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/>
            <a:t>Manufacturers of </a:t>
          </a:r>
          <a:r>
            <a:rPr lang="en-US" sz="2300" kern="1200" dirty="0"/>
            <a:t>Tobacco, Pan Masala, and Similar Items</a:t>
          </a:r>
          <a:endParaRPr lang="en-IN" sz="2300" kern="1200" dirty="0"/>
        </a:p>
      </dsp:txBody>
      <dsp:txXfrm>
        <a:off x="0" y="533079"/>
        <a:ext cx="10512862" cy="1195424"/>
      </dsp:txXfrm>
    </dsp:sp>
    <dsp:sp modelId="{ED779F9B-2EF1-4C7F-924E-D1E4D12EFFDC}">
      <dsp:nvSpPr>
        <dsp:cNvPr id="0" name=""/>
        <dsp:cNvSpPr/>
      </dsp:nvSpPr>
      <dsp:spPr>
        <a:xfrm>
          <a:off x="525643" y="193599"/>
          <a:ext cx="7359003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153" tIns="0" rIns="278153" bIns="0" numCol="1" spcCol="1270" anchor="ctr" anchorCtr="0">
          <a:noAutofit/>
        </a:bodyPr>
        <a:lstStyle/>
        <a:p>
          <a:pPr lvl="0" algn="l" defTabSz="10223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IN" sz="2300" kern="1200" dirty="0"/>
            <a:t>Applicable to</a:t>
          </a:r>
        </a:p>
      </dsp:txBody>
      <dsp:txXfrm>
        <a:off x="558787" y="226743"/>
        <a:ext cx="7292715" cy="612672"/>
      </dsp:txXfrm>
    </dsp:sp>
    <dsp:sp modelId="{D5F4BC9D-5183-4209-AE69-9B9486C0BAAB}">
      <dsp:nvSpPr>
        <dsp:cNvPr id="0" name=""/>
        <dsp:cNvSpPr/>
      </dsp:nvSpPr>
      <dsp:spPr>
        <a:xfrm>
          <a:off x="0" y="2192184"/>
          <a:ext cx="10512862" cy="2282175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915" tIns="479044" rIns="815915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/>
            <a:t>Furnish the details of packing machines being used for filling and packing of packages in FORM GST SRM-I, electronically on the common portal, within thirty days of coming into effect of </a:t>
          </a:r>
          <a:r>
            <a:rPr lang="en-IN" sz="2300" kern="1200" dirty="0"/>
            <a:t>this notification.</a:t>
          </a:r>
        </a:p>
      </dsp:txBody>
      <dsp:txXfrm>
        <a:off x="0" y="2192184"/>
        <a:ext cx="10512862" cy="2282175"/>
      </dsp:txXfrm>
    </dsp:sp>
    <dsp:sp modelId="{38AEF311-504B-4F44-86C2-8741AF937519}">
      <dsp:nvSpPr>
        <dsp:cNvPr id="0" name=""/>
        <dsp:cNvSpPr/>
      </dsp:nvSpPr>
      <dsp:spPr>
        <a:xfrm>
          <a:off x="525643" y="1852704"/>
          <a:ext cx="7359003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153" tIns="0" rIns="278153" bIns="0" numCol="1" spcCol="1270" anchor="ctr" anchorCtr="0">
          <a:noAutofit/>
        </a:bodyPr>
        <a:lstStyle/>
        <a:p>
          <a:pPr lvl="0" algn="l" defTabSz="10223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IN" sz="2300" kern="1200" dirty="0"/>
            <a:t>What is the procedure </a:t>
          </a:r>
        </a:p>
      </dsp:txBody>
      <dsp:txXfrm>
        <a:off x="558787" y="1885848"/>
        <a:ext cx="7292715" cy="6126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4BC9D-5183-4209-AE69-9B9486C0BAAB}">
      <dsp:nvSpPr>
        <dsp:cNvPr id="0" name=""/>
        <dsp:cNvSpPr/>
      </dsp:nvSpPr>
      <dsp:spPr>
        <a:xfrm>
          <a:off x="0" y="667855"/>
          <a:ext cx="10512862" cy="370125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915" tIns="520700" rIns="815915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/>
            <a:t>Any person intending to manufacture goods as mentioned - furnish the details of packing machines in FORM GST SRM-I within 15 days</a:t>
          </a:r>
          <a:endParaRPr lang="en-IN" sz="2500" kern="1200" dirty="0"/>
        </a:p>
        <a:p>
          <a:pPr marL="228600" lvl="1" indent="-228600" algn="l" defTabSz="11112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 dirty="0"/>
            <a:t>Additional filling and packing machine being installed -</a:t>
          </a:r>
          <a:r>
            <a:rPr lang="en-IN" sz="2500" kern="1200" dirty="0"/>
            <a:t>within </a:t>
          </a:r>
          <a:r>
            <a:rPr lang="en-US" sz="2500" kern="1200" dirty="0"/>
            <a:t>twenty four hours of such installation in PART (B) of Table 6 of FORM GST SRM-I.</a:t>
          </a:r>
          <a:endParaRPr lang="en-IN" sz="2500" kern="1200" dirty="0"/>
        </a:p>
      </dsp:txBody>
      <dsp:txXfrm>
        <a:off x="0" y="667855"/>
        <a:ext cx="10512862" cy="3701250"/>
      </dsp:txXfrm>
    </dsp:sp>
    <dsp:sp modelId="{38AEF311-504B-4F44-86C2-8741AF937519}">
      <dsp:nvSpPr>
        <dsp:cNvPr id="0" name=""/>
        <dsp:cNvSpPr/>
      </dsp:nvSpPr>
      <dsp:spPr>
        <a:xfrm>
          <a:off x="525643" y="298855"/>
          <a:ext cx="7359003" cy="7380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153" tIns="0" rIns="278153" bIns="0" numCol="1" spcCol="1270" anchor="ctr" anchorCtr="0">
          <a:noAutofit/>
        </a:bodyPr>
        <a:lstStyle/>
        <a:p>
          <a:pPr lvl="0" algn="l" defTabSz="11112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IN" sz="2500" kern="1200" dirty="0"/>
            <a:t>What is the procedure </a:t>
          </a:r>
        </a:p>
      </dsp:txBody>
      <dsp:txXfrm>
        <a:off x="561669" y="334881"/>
        <a:ext cx="7286951" cy="6659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4BC9D-5183-4209-AE69-9B9486C0BAAB}">
      <dsp:nvSpPr>
        <dsp:cNvPr id="0" name=""/>
        <dsp:cNvSpPr/>
      </dsp:nvSpPr>
      <dsp:spPr>
        <a:xfrm>
          <a:off x="0" y="550494"/>
          <a:ext cx="10512862" cy="405405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5915" tIns="687324" rIns="815915" bIns="234696" numCol="1" spcCol="1270" anchor="t" anchorCtr="0">
          <a:noAutofit/>
        </a:bodyPr>
        <a:lstStyle/>
        <a:p>
          <a:pPr marL="285750" lvl="1" indent="-285750" algn="l" defTabSz="14668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/>
            <a:t>Any change is to be made in the declared capacity of the machines – Furnish details within twenty four hours of such change in Table 6A of FORM GST SRM-I.</a:t>
          </a:r>
          <a:endParaRPr lang="en-IN" sz="3300" kern="1200" dirty="0"/>
        </a:p>
      </dsp:txBody>
      <dsp:txXfrm>
        <a:off x="0" y="550494"/>
        <a:ext cx="10512862" cy="4054050"/>
      </dsp:txXfrm>
    </dsp:sp>
    <dsp:sp modelId="{38AEF311-504B-4F44-86C2-8741AF937519}">
      <dsp:nvSpPr>
        <dsp:cNvPr id="0" name=""/>
        <dsp:cNvSpPr/>
      </dsp:nvSpPr>
      <dsp:spPr>
        <a:xfrm>
          <a:off x="525643" y="63414"/>
          <a:ext cx="7359003" cy="9741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153" tIns="0" rIns="278153" bIns="0" numCol="1" spcCol="1270" anchor="ctr" anchorCtr="0">
          <a:noAutofit/>
        </a:bodyPr>
        <a:lstStyle/>
        <a:p>
          <a:pPr lvl="0" algn="l" defTabSz="14668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IN" sz="3300" kern="1200" dirty="0"/>
            <a:t>What is the procedure </a:t>
          </a:r>
        </a:p>
      </dsp:txBody>
      <dsp:txXfrm>
        <a:off x="573198" y="110969"/>
        <a:ext cx="7263893" cy="87905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9DCF3-3A31-4A05-B877-8461E23897E5}">
      <dsp:nvSpPr>
        <dsp:cNvPr id="0" name=""/>
        <dsp:cNvSpPr/>
      </dsp:nvSpPr>
      <dsp:spPr>
        <a:xfrm>
          <a:off x="4284431" y="825370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A5D4E4-5AA1-4810-B4E0-4F7A818EF8FC}">
      <dsp:nvSpPr>
        <dsp:cNvPr id="0" name=""/>
        <dsp:cNvSpPr/>
      </dsp:nvSpPr>
      <dsp:spPr>
        <a:xfrm>
          <a:off x="3096431" y="2928709"/>
          <a:ext cx="4320000" cy="13418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511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/>
            <a:t>Advisory No. 619 dated December 29, 2023</a:t>
          </a:r>
          <a:endParaRPr lang="en-IN" sz="3400" kern="1200" dirty="0"/>
        </a:p>
      </dsp:txBody>
      <dsp:txXfrm>
        <a:off x="3096431" y="2928709"/>
        <a:ext cx="4320000" cy="13418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74411C-54FF-4E3A-B713-84D143791DF8}">
      <dsp:nvSpPr>
        <dsp:cNvPr id="0" name=""/>
        <dsp:cNvSpPr/>
      </dsp:nvSpPr>
      <dsp:spPr>
        <a:xfrm>
          <a:off x="0" y="0"/>
          <a:ext cx="1051286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74916E-7D91-40CF-BCE1-97643E987B32}">
      <dsp:nvSpPr>
        <dsp:cNvPr id="0" name=""/>
        <dsp:cNvSpPr/>
      </dsp:nvSpPr>
      <dsp:spPr>
        <a:xfrm>
          <a:off x="0" y="0"/>
          <a:ext cx="2102572" cy="23339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Extended till January 31, 2024.</a:t>
          </a:r>
          <a:endParaRPr lang="en-IN" sz="3100" kern="1200" dirty="0"/>
        </a:p>
      </dsp:txBody>
      <dsp:txXfrm>
        <a:off x="0" y="0"/>
        <a:ext cx="2102572" cy="2333979"/>
      </dsp:txXfrm>
    </dsp:sp>
    <dsp:sp modelId="{57E494C5-0484-4AA9-A1DC-2549BC753590}">
      <dsp:nvSpPr>
        <dsp:cNvPr id="0" name=""/>
        <dsp:cNvSpPr/>
      </dsp:nvSpPr>
      <dsp:spPr>
        <a:xfrm>
          <a:off x="2260265" y="105986"/>
          <a:ext cx="8252596" cy="2119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To declare opening balance for ITC reversal in the statement</a:t>
          </a:r>
          <a:endParaRPr lang="en-IN" sz="2800" kern="1200" dirty="0"/>
        </a:p>
      </dsp:txBody>
      <dsp:txXfrm>
        <a:off x="2260265" y="105986"/>
        <a:ext cx="8252596" cy="2119727"/>
      </dsp:txXfrm>
    </dsp:sp>
    <dsp:sp modelId="{34C7A30E-5FCE-4AE2-B59B-22786563FD76}">
      <dsp:nvSpPr>
        <dsp:cNvPr id="0" name=""/>
        <dsp:cNvSpPr/>
      </dsp:nvSpPr>
      <dsp:spPr>
        <a:xfrm>
          <a:off x="2102572" y="2225714"/>
          <a:ext cx="841028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4F878-C32D-4177-82DD-1DE7227CE5F9}">
      <dsp:nvSpPr>
        <dsp:cNvPr id="0" name=""/>
        <dsp:cNvSpPr/>
      </dsp:nvSpPr>
      <dsp:spPr>
        <a:xfrm>
          <a:off x="0" y="2333979"/>
          <a:ext cx="10512862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E8E6D8-D9D5-4542-8927-CD34B7DD4FC9}">
      <dsp:nvSpPr>
        <dsp:cNvPr id="0" name=""/>
        <dsp:cNvSpPr/>
      </dsp:nvSpPr>
      <dsp:spPr>
        <a:xfrm>
          <a:off x="0" y="2333979"/>
          <a:ext cx="2102572" cy="23339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IN" sz="3100" kern="1200" dirty="0"/>
            <a:t>Till February 29, 2024.</a:t>
          </a:r>
        </a:p>
      </dsp:txBody>
      <dsp:txXfrm>
        <a:off x="0" y="2333979"/>
        <a:ext cx="2102572" cy="2333979"/>
      </dsp:txXfrm>
    </dsp:sp>
    <dsp:sp modelId="{E1CE146B-0D76-4D92-95BC-77B7E7666C5D}">
      <dsp:nvSpPr>
        <dsp:cNvPr id="0" name=""/>
        <dsp:cNvSpPr/>
      </dsp:nvSpPr>
      <dsp:spPr>
        <a:xfrm>
          <a:off x="2260265" y="2439966"/>
          <a:ext cx="8252596" cy="2119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IN" sz="2800" kern="1200" dirty="0"/>
            <a:t>3 amendment opportunities </a:t>
          </a:r>
          <a:r>
            <a:rPr lang="en-US" sz="2800" kern="1200" dirty="0"/>
            <a:t>post the declaration will be provided to correct declared opening balance in case of any mistakes or </a:t>
          </a:r>
          <a:r>
            <a:rPr lang="en-IN" sz="2800" kern="1200" dirty="0"/>
            <a:t>inaccuracies in reporting. </a:t>
          </a:r>
        </a:p>
      </dsp:txBody>
      <dsp:txXfrm>
        <a:off x="2260265" y="2439966"/>
        <a:ext cx="8252596" cy="2119727"/>
      </dsp:txXfrm>
    </dsp:sp>
    <dsp:sp modelId="{7C4B8820-5E77-40A3-85B5-E947DC882F29}">
      <dsp:nvSpPr>
        <dsp:cNvPr id="0" name=""/>
        <dsp:cNvSpPr/>
      </dsp:nvSpPr>
      <dsp:spPr>
        <a:xfrm>
          <a:off x="2102572" y="4559694"/>
          <a:ext cx="841028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E03B7-B591-4A2A-B695-014C5A39F13E}" type="datetimeFigureOut">
              <a:rPr lang="en-US"/>
              <a:t>4/16/2024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322BB-75AD-4A1E-9661-2724167329F0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1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DFBD7B-E4FB-4AA8-9540-FD148073ACB3}" type="datetimeFigureOut">
              <a:rPr lang="en-US"/>
              <a:t>4/16/2024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5B7DE-1198-4F2F-B574-CA8CAE341642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2312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4ECAD9-32EE-4091-BDA5-6BD15ACC5E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12189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222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E1AD4C-FA0F-4F4E-8E26-640A3E8B1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A05569C-7304-44F7-90B5-96BB234BE6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FA1DE6B-33F6-4084-BE7E-B096952A4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2EE0C02-DED7-4771-B546-A2DFC4A21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2578C95-9941-42CC-B300-EB0255A27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476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794A8-6896-4839-81AA-FBD32651F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6A652C5-57D3-43D0-9FAC-E9D95A6D2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0C8F183-5A99-47F1-9BCD-2F03B79D2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F791543-3F8C-465C-ACF9-6027B1022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81940F4-2420-44B8-9917-EB9C073C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1552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976B958-5026-465F-B7D4-4E20BEE463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F0EE2E5-9A1A-4CFF-81C1-1E761A3F9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2F472FF-9486-4C37-84D6-44AD3B1E2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CB4E3FD-F9F8-4A6F-992F-256B6A21C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BCF1C03-CC2C-454F-9B59-3305BDB50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149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9139238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67849" y="762000"/>
            <a:ext cx="2924556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569" y="1298448"/>
            <a:ext cx="7313295" cy="3255264"/>
          </a:xfrm>
        </p:spPr>
        <p:txBody>
          <a:bodyPr anchor="b">
            <a:normAutofit/>
          </a:bodyPr>
          <a:lstStyle>
            <a:lvl1pPr algn="l">
              <a:defRPr sz="10486" spc="-178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9729" y="4670246"/>
            <a:ext cx="7313295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391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812582" indent="0" algn="ctr">
              <a:buNone/>
              <a:defRPr sz="3910"/>
            </a:lvl2pPr>
            <a:lvl3pPr marL="1625163" indent="0" algn="ctr">
              <a:buNone/>
              <a:defRPr sz="3910"/>
            </a:lvl3pPr>
            <a:lvl4pPr marL="2437745" indent="0" algn="ctr">
              <a:buNone/>
              <a:defRPr sz="3555"/>
            </a:lvl4pPr>
            <a:lvl5pPr marL="3250326" indent="0" algn="ctr">
              <a:buNone/>
              <a:defRPr sz="3555"/>
            </a:lvl5pPr>
            <a:lvl6pPr marL="4062908" indent="0" algn="ctr">
              <a:buNone/>
              <a:defRPr sz="3555"/>
            </a:lvl6pPr>
            <a:lvl7pPr marL="4875489" indent="0" algn="ctr">
              <a:buNone/>
              <a:defRPr sz="3555"/>
            </a:lvl7pPr>
            <a:lvl8pPr marL="5688071" indent="0" algn="ctr">
              <a:buNone/>
              <a:defRPr sz="3555"/>
            </a:lvl8pPr>
            <a:lvl9pPr marL="6500652" indent="0" algn="ctr">
              <a:buNone/>
              <a:defRPr sz="3555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256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42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6905" y="1298448"/>
            <a:ext cx="7313295" cy="3255264"/>
          </a:xfrm>
        </p:spPr>
        <p:txBody>
          <a:bodyPr anchor="b">
            <a:normAutofit/>
          </a:bodyPr>
          <a:lstStyle>
            <a:lvl1pPr>
              <a:defRPr sz="10486" b="0" spc="-178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5188" y="4672584"/>
            <a:ext cx="7313295" cy="914400"/>
          </a:xfrm>
        </p:spPr>
        <p:txBody>
          <a:bodyPr anchor="t">
            <a:normAutofit/>
          </a:bodyPr>
          <a:lstStyle>
            <a:lvl1pPr marL="0" indent="0">
              <a:buNone/>
              <a:defRPr sz="391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812582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2pPr>
            <a:lvl3pPr marL="162516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7745" indent="0">
              <a:buNone/>
              <a:defRPr sz="2488">
                <a:solidFill>
                  <a:schemeClr val="tx1">
                    <a:tint val="75000"/>
                  </a:schemeClr>
                </a:solidFill>
              </a:defRPr>
            </a:lvl4pPr>
            <a:lvl5pPr marL="3250326" indent="0">
              <a:buNone/>
              <a:defRPr sz="2488">
                <a:solidFill>
                  <a:schemeClr val="tx1">
                    <a:tint val="75000"/>
                  </a:schemeClr>
                </a:solidFill>
              </a:defRPr>
            </a:lvl5pPr>
            <a:lvl6pPr marL="4062908" indent="0">
              <a:buNone/>
              <a:defRPr sz="2488">
                <a:solidFill>
                  <a:schemeClr val="tx1">
                    <a:tint val="75000"/>
                  </a:schemeClr>
                </a:solidFill>
              </a:defRPr>
            </a:lvl6pPr>
            <a:lvl7pPr marL="4875489" indent="0">
              <a:buNone/>
              <a:defRPr sz="2488">
                <a:solidFill>
                  <a:schemeClr val="tx1">
                    <a:tint val="75000"/>
                  </a:schemeClr>
                </a:solidFill>
              </a:defRPr>
            </a:lvl7pPr>
            <a:lvl8pPr marL="5688071" indent="0">
              <a:buNone/>
              <a:defRPr sz="2488">
                <a:solidFill>
                  <a:schemeClr val="tx1">
                    <a:tint val="75000"/>
                  </a:schemeClr>
                </a:solidFill>
              </a:defRPr>
            </a:lvl8pPr>
            <a:lvl9pPr marL="6500652" indent="0">
              <a:buNone/>
              <a:defRPr sz="24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334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6905" y="868680"/>
            <a:ext cx="3473815" cy="5120640"/>
          </a:xfrm>
        </p:spPr>
        <p:txBody>
          <a:bodyPr/>
          <a:lstStyle>
            <a:lvl1pPr>
              <a:defRPr sz="3555"/>
            </a:lvl1pPr>
            <a:lvl2pPr>
              <a:defRPr sz="3199"/>
            </a:lvl2pPr>
            <a:lvl3pPr>
              <a:defRPr sz="2844"/>
            </a:lvl3pPr>
            <a:lvl4pPr>
              <a:defRPr sz="2488"/>
            </a:lvl4pPr>
            <a:lvl5pPr>
              <a:defRPr sz="2488"/>
            </a:lvl5pPr>
            <a:lvl6pPr>
              <a:defRPr sz="2488"/>
            </a:lvl6pPr>
            <a:lvl7pPr>
              <a:defRPr sz="2488"/>
            </a:lvl7pPr>
            <a:lvl8pPr>
              <a:defRPr sz="2488"/>
            </a:lvl8pPr>
            <a:lvl9pPr>
              <a:defRPr sz="248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6084" y="868680"/>
            <a:ext cx="3473815" cy="5120640"/>
          </a:xfrm>
        </p:spPr>
        <p:txBody>
          <a:bodyPr/>
          <a:lstStyle>
            <a:lvl1pPr>
              <a:defRPr sz="3555"/>
            </a:lvl1pPr>
            <a:lvl2pPr>
              <a:defRPr sz="3199"/>
            </a:lvl2pPr>
            <a:lvl3pPr>
              <a:defRPr sz="2844"/>
            </a:lvl3pPr>
            <a:lvl4pPr>
              <a:defRPr sz="2488"/>
            </a:lvl4pPr>
            <a:lvl5pPr>
              <a:defRPr sz="2488"/>
            </a:lvl5pPr>
            <a:lvl6pPr>
              <a:defRPr sz="2488"/>
            </a:lvl6pPr>
            <a:lvl7pPr>
              <a:defRPr sz="2488"/>
            </a:lvl7pPr>
            <a:lvl8pPr>
              <a:defRPr sz="2488"/>
            </a:lvl8pPr>
            <a:lvl9pPr>
              <a:defRPr sz="248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29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6905" y="1023586"/>
            <a:ext cx="3473815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3555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812582" indent="0">
              <a:buNone/>
              <a:defRPr sz="3555" b="1"/>
            </a:lvl2pPr>
            <a:lvl3pPr marL="1625163" indent="0">
              <a:buNone/>
              <a:defRPr sz="3199" b="1"/>
            </a:lvl3pPr>
            <a:lvl4pPr marL="2437745" indent="0">
              <a:buNone/>
              <a:defRPr sz="2844" b="1"/>
            </a:lvl4pPr>
            <a:lvl5pPr marL="3250326" indent="0">
              <a:buNone/>
              <a:defRPr sz="2844" b="1"/>
            </a:lvl5pPr>
            <a:lvl6pPr marL="4062908" indent="0">
              <a:buNone/>
              <a:defRPr sz="2844" b="1"/>
            </a:lvl6pPr>
            <a:lvl7pPr marL="4875489" indent="0">
              <a:buNone/>
              <a:defRPr sz="2844" b="1"/>
            </a:lvl7pPr>
            <a:lvl8pPr marL="5688071" indent="0">
              <a:buNone/>
              <a:defRPr sz="2844" b="1"/>
            </a:lvl8pPr>
            <a:lvl9pPr marL="6500652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6905" y="1930936"/>
            <a:ext cx="3473815" cy="4023360"/>
          </a:xfrm>
        </p:spPr>
        <p:txBody>
          <a:bodyPr/>
          <a:lstStyle>
            <a:lvl1pPr>
              <a:defRPr sz="3555"/>
            </a:lvl1pPr>
            <a:lvl2pPr>
              <a:defRPr sz="3199"/>
            </a:lvl2pPr>
            <a:lvl3pPr>
              <a:defRPr sz="2844"/>
            </a:lvl3pPr>
            <a:lvl4pPr>
              <a:defRPr sz="2488"/>
            </a:lvl4pPr>
            <a:lvl5pPr>
              <a:defRPr sz="2488"/>
            </a:lvl5pPr>
            <a:lvl6pPr>
              <a:defRPr sz="2488"/>
            </a:lvl6pPr>
            <a:lvl7pPr>
              <a:defRPr sz="2488"/>
            </a:lvl7pPr>
            <a:lvl8pPr>
              <a:defRPr sz="2488"/>
            </a:lvl8pPr>
            <a:lvl9pPr>
              <a:defRPr sz="248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6427" y="1023587"/>
            <a:ext cx="3473815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3555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812582" indent="0">
              <a:buNone/>
              <a:defRPr sz="3555" b="1"/>
            </a:lvl2pPr>
            <a:lvl3pPr marL="1625163" indent="0">
              <a:buNone/>
              <a:defRPr sz="3199" b="1"/>
            </a:lvl3pPr>
            <a:lvl4pPr marL="2437745" indent="0">
              <a:buNone/>
              <a:defRPr sz="2844" b="1"/>
            </a:lvl4pPr>
            <a:lvl5pPr marL="3250326" indent="0">
              <a:buNone/>
              <a:defRPr sz="2844" b="1"/>
            </a:lvl5pPr>
            <a:lvl6pPr marL="4062908" indent="0">
              <a:buNone/>
              <a:defRPr sz="2844" b="1"/>
            </a:lvl6pPr>
            <a:lvl7pPr marL="4875489" indent="0">
              <a:buNone/>
              <a:defRPr sz="2844" b="1"/>
            </a:lvl7pPr>
            <a:lvl8pPr marL="5688071" indent="0">
              <a:buNone/>
              <a:defRPr sz="2844" b="1"/>
            </a:lvl8pPr>
            <a:lvl9pPr marL="6500652" indent="0">
              <a:buNone/>
              <a:defRPr sz="28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6427" y="1930936"/>
            <a:ext cx="3473815" cy="4023360"/>
          </a:xfrm>
        </p:spPr>
        <p:txBody>
          <a:bodyPr/>
          <a:lstStyle>
            <a:lvl1pPr>
              <a:defRPr sz="3555"/>
            </a:lvl1pPr>
            <a:lvl2pPr>
              <a:defRPr sz="3199"/>
            </a:lvl2pPr>
            <a:lvl3pPr>
              <a:defRPr sz="2844"/>
            </a:lvl3pPr>
            <a:lvl4pPr>
              <a:defRPr sz="2488"/>
            </a:lvl4pPr>
            <a:lvl5pPr>
              <a:defRPr sz="2488"/>
            </a:lvl5pPr>
            <a:lvl6pPr>
              <a:defRPr sz="2488"/>
            </a:lvl6pPr>
            <a:lvl7pPr>
              <a:defRPr sz="2488"/>
            </a:lvl7pPr>
            <a:lvl8pPr>
              <a:defRPr sz="2488"/>
            </a:lvl8pPr>
            <a:lvl9pPr>
              <a:defRPr sz="248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534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17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6345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5" y="1143000"/>
            <a:ext cx="2833902" cy="2377440"/>
          </a:xfrm>
        </p:spPr>
        <p:txBody>
          <a:bodyPr anchor="b">
            <a:normAutofit/>
          </a:bodyPr>
          <a:lstStyle>
            <a:lvl1pPr>
              <a:defRPr sz="5687" b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6905" y="868680"/>
            <a:ext cx="7313295" cy="5120640"/>
          </a:xfrm>
        </p:spPr>
        <p:txBody>
          <a:bodyPr/>
          <a:lstStyle>
            <a:lvl1pPr>
              <a:defRPr sz="3555"/>
            </a:lvl1pPr>
            <a:lvl2pPr>
              <a:defRPr sz="3199"/>
            </a:lvl2pPr>
            <a:lvl3pPr>
              <a:defRPr sz="2844"/>
            </a:lvl3pPr>
            <a:lvl4pPr>
              <a:defRPr sz="2488"/>
            </a:lvl4pPr>
            <a:lvl5pPr>
              <a:defRPr sz="2488"/>
            </a:lvl5pPr>
            <a:lvl6pPr>
              <a:defRPr sz="2488"/>
            </a:lvl6pPr>
            <a:lvl7pPr>
              <a:defRPr sz="2488"/>
            </a:lvl7pPr>
            <a:lvl8pPr>
              <a:defRPr sz="2488"/>
            </a:lvl8pPr>
            <a:lvl9pPr>
              <a:defRPr sz="248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965" y="3494176"/>
            <a:ext cx="2833902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488">
                <a:solidFill>
                  <a:srgbClr val="FFFFFF"/>
                </a:solidFill>
              </a:defRPr>
            </a:lvl1pPr>
            <a:lvl2pPr marL="812582" indent="0">
              <a:buNone/>
              <a:defRPr sz="2133"/>
            </a:lvl2pPr>
            <a:lvl3pPr marL="1625163" indent="0">
              <a:buNone/>
              <a:defRPr sz="1777"/>
            </a:lvl3pPr>
            <a:lvl4pPr marL="2437745" indent="0">
              <a:buNone/>
              <a:defRPr sz="1600"/>
            </a:lvl4pPr>
            <a:lvl5pPr marL="3250326" indent="0">
              <a:buNone/>
              <a:defRPr sz="1600"/>
            </a:lvl5pPr>
            <a:lvl6pPr marL="4062908" indent="0">
              <a:buNone/>
              <a:defRPr sz="1600"/>
            </a:lvl6pPr>
            <a:lvl7pPr marL="4875489" indent="0">
              <a:buNone/>
              <a:defRPr sz="1600"/>
            </a:lvl7pPr>
            <a:lvl8pPr marL="5688071" indent="0">
              <a:buNone/>
              <a:defRPr sz="1600"/>
            </a:lvl8pPr>
            <a:lvl9pPr marL="6500652" indent="0">
              <a:buNone/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89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99420E-F7D8-445D-AB77-0B9D6719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199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3C28265-FE78-463F-99F1-776BF505B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0CE5186-7C3B-4DF7-A53F-DEB4A6EFE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863EA19-95B3-412E-9532-B47C5DA27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3A82098-E91E-4109-ADBB-24BB93AF9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60669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5" y="1143000"/>
            <a:ext cx="2833902" cy="2377440"/>
          </a:xfrm>
        </p:spPr>
        <p:txBody>
          <a:bodyPr anchor="b">
            <a:normAutofit/>
          </a:bodyPr>
          <a:lstStyle>
            <a:lvl1pPr>
              <a:defRPr sz="5687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69714" y="767419"/>
            <a:ext cx="8113117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5687"/>
            </a:lvl1pPr>
            <a:lvl2pPr marL="812582" indent="0">
              <a:buNone/>
              <a:defRPr sz="4976"/>
            </a:lvl2pPr>
            <a:lvl3pPr marL="1625163" indent="0">
              <a:buNone/>
              <a:defRPr sz="4266"/>
            </a:lvl3pPr>
            <a:lvl4pPr marL="2437745" indent="0">
              <a:buNone/>
              <a:defRPr sz="3555"/>
            </a:lvl4pPr>
            <a:lvl5pPr marL="3250326" indent="0">
              <a:buNone/>
              <a:defRPr sz="3555"/>
            </a:lvl5pPr>
            <a:lvl6pPr marL="4062908" indent="0">
              <a:buNone/>
              <a:defRPr sz="3555"/>
            </a:lvl6pPr>
            <a:lvl7pPr marL="4875489" indent="0">
              <a:buNone/>
              <a:defRPr sz="3555"/>
            </a:lvl7pPr>
            <a:lvl8pPr marL="5688071" indent="0">
              <a:buNone/>
              <a:defRPr sz="3555"/>
            </a:lvl8pPr>
            <a:lvl9pPr marL="6500652" indent="0">
              <a:buNone/>
              <a:defRPr sz="3555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5965" y="3493008"/>
            <a:ext cx="2833902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2488">
                <a:solidFill>
                  <a:srgbClr val="FFFFFF"/>
                </a:solidFill>
              </a:defRPr>
            </a:lvl1pPr>
            <a:lvl2pPr marL="812582" indent="0">
              <a:buNone/>
              <a:defRPr sz="2133"/>
            </a:lvl2pPr>
            <a:lvl3pPr marL="1625163" indent="0">
              <a:buNone/>
              <a:defRPr sz="1777"/>
            </a:lvl3pPr>
            <a:lvl4pPr marL="2437745" indent="0">
              <a:buNone/>
              <a:defRPr sz="1600"/>
            </a:lvl4pPr>
            <a:lvl5pPr marL="3250326" indent="0">
              <a:buNone/>
              <a:defRPr sz="1600"/>
            </a:lvl5pPr>
            <a:lvl6pPr marL="4062908" indent="0">
              <a:buNone/>
              <a:defRPr sz="1600"/>
            </a:lvl6pPr>
            <a:lvl7pPr marL="4875489" indent="0">
              <a:buNone/>
              <a:defRPr sz="1600"/>
            </a:lvl7pPr>
            <a:lvl8pPr marL="5688071" indent="0">
              <a:buNone/>
              <a:defRPr sz="1600"/>
            </a:lvl8pPr>
            <a:lvl9pPr marL="6500652" indent="0">
              <a:buNone/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8190" y="6356351"/>
            <a:ext cx="590997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094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717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0901" y="990600"/>
            <a:ext cx="2818666" cy="49530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6905" y="868680"/>
            <a:ext cx="7313295" cy="512064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2454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664" y="2166365"/>
            <a:ext cx="11468578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5998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996251"/>
            <a:ext cx="9141619" cy="1309255"/>
          </a:xfrm>
        </p:spPr>
        <p:txBody>
          <a:bodyPr>
            <a:normAutofit/>
          </a:bodyPr>
          <a:lstStyle>
            <a:lvl1pPr marL="0" indent="0" algn="ctr">
              <a:buNone/>
              <a:defRPr sz="19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9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09051-6E81-43E8-9099-FF6A0C3DCFE8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0785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EA6D-DF0B-4D4B-B359-5F1D1D0E30A4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7427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974" y="2208879"/>
            <a:ext cx="10512862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5998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974" y="4010335"/>
            <a:ext cx="10512862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1999">
                <a:solidFill>
                  <a:schemeClr val="tx2"/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7EDB99-15BC-4479-BAC5-1E502E66917A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6940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030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768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C2A3-CD19-48AB-9F64-ECCF75182EDD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734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694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694" y="2656566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9607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9607" y="2656564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E8C1-7C87-4705-AB97-8CD17D208E3F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3491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C624E-DF92-4841-B9B9-DD11AA239B85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810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3AE1-4360-4D5B-BDBC-656B872DD533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862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D4D946-1270-4245-9553-343E12BA9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6B4DBCD-E016-493E-9C29-5AA7129B1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8C36F3A-84BB-44C6-B0FE-4559858C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4E320CD-D467-48A4-8627-C43A80C15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04C0F02-DA68-4152-BFA1-54B858BA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035509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693" y="2120054"/>
            <a:ext cx="6124885" cy="4114800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6994" y="2147487"/>
            <a:ext cx="3199567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0708-46A4-4851-883E-8DFB8939107E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121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9826" y="2211494"/>
            <a:ext cx="6124885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199">
                <a:solidFill>
                  <a:schemeClr val="tx1">
                    <a:lumMod val="50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8659" y="2150621"/>
            <a:ext cx="3199567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8EFFC-86AE-4294-A319-CAFC2651994B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905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AB04-7709-4C1E-A61A-74684A0170FC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9003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6963" y="0"/>
            <a:ext cx="274248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58239" y="274638"/>
            <a:ext cx="2401754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1" y="274638"/>
            <a:ext cx="797121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7982" y="6422855"/>
            <a:ext cx="2742482" cy="365125"/>
          </a:xfrm>
        </p:spPr>
        <p:txBody>
          <a:bodyPr/>
          <a:lstStyle/>
          <a:p>
            <a:fld id="{0C79BD0D-E0B1-4CED-AC65-708AC79EB9CD}" type="datetime1">
              <a:rPr lang="en-US" smtClean="0"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5152" y="6422855"/>
            <a:ext cx="4278555" cy="365125"/>
          </a:xfr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0946" y="6422855"/>
            <a:ext cx="879530" cy="365125"/>
          </a:xfrm>
        </p:spPr>
        <p:txBody>
          <a:bodyPr/>
          <a:lstStyle/>
          <a:p>
            <a:fld id="{34C99D79-8A4B-4031-B1E0-AF26F8EDF2BC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128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A1EBE00-CCB6-4F83-B4FE-EDB2E1A6A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7E2BB8-BC72-4581-9D1C-B4F604995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9E16CBB-CFFC-440B-9A3C-A21D0D10A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0990FD8-1081-4D00-9D72-A6DA65F1F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A484B5E-7F11-433C-AA3D-4DAB15C9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355F1C2-5C89-4B48-8B78-6AAD97CB9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7439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7C58EC-937C-447E-A097-C0CA5E5D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4BA04AB-55BF-4C3B-BBBA-25B57EB5D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DD1CC5A-0C1E-4431-8BBD-AD666697F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2E24279-6CA7-431F-BA07-5253553D9F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B47A7AD-739A-45D5-93A7-3C9EDAA7CF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930C4F0-8E6E-4F83-8B9E-53846A39F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E1C2A18-B030-451D-B1F8-2E782F019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B71F0735-6BE1-48C4-B222-33FD9F2B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00402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A47280-A543-486E-9254-6D318FEF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C542B7F-AC90-4533-AC17-B80C38A31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DCB5094-D895-4D16-B9D7-B99F22045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FD7B2D1-7C8C-43EA-A507-DC623BE63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168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81A35F4-EB1E-4487-B2A8-EFC102B7E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C5608FB-11D4-4114-9D7F-8E3B6079C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F0FAC41-95CA-471E-9A3D-C0B4A0DA3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516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87CA3D-D9D0-466A-996B-02B676270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A457DF-77F2-4293-8946-0EB4997F5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FB93F51-F0F8-4D2F-91DE-3709B7E3A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6F6B501-8285-4D40-96E0-54E3E972F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2CEBA40-FA7B-41A0-AA76-6B06763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3B2CBCC-CC21-4677-87F7-E3C3E947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636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D3DF04-9108-4143-B575-58BD5DA9E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A543715-C4D0-4FCD-BBE3-B2BD8EAEC4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36AA8C6-FF50-4075-9C0E-BD6B22202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AC3865D-CB03-4339-AF96-3B8099844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C62E016-9E34-4339-9EF7-940A01D0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FD3150C-AEAE-426F-BF99-A9776CAA0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252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F75340D-ECFE-4941-B4AC-DE68253D0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F8CC3CC-B96C-402E-B8DA-AF229267C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97487BF-A96F-4B08-A35F-3C4EECD65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21C44-9C37-41C9-B430-87FAC2C20123}" type="datetimeFigureOut">
              <a:rPr lang="en-IN" smtClean="0"/>
              <a:t>16-04-2024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415735B-BE12-41D6-9B7B-62396E921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C5A8549-2428-4E17-A5C5-199D683A3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B6D39-425E-4663-8DFD-781A807AFEB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11551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853" y="1123838"/>
            <a:ext cx="2946714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2787" y="758952"/>
            <a:ext cx="3839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8260" y="864108"/>
            <a:ext cx="7313295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396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5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8261" y="6356351"/>
            <a:ext cx="5909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5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1366" y="6356351"/>
            <a:ext cx="1530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47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5778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606" y="284176"/>
            <a:ext cx="9781532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606" y="2011680"/>
            <a:ext cx="9781532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1953" y="6422855"/>
            <a:ext cx="300011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29E8617-6EA8-4B97-A5E8-E18E98765EE2}" type="datetime1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5014" y="6422855"/>
            <a:ext cx="5043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6151" y="6422855"/>
            <a:ext cx="94601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4C99D79-8A4B-4031-B1E0-AF26F8EDF2BC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1122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3999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25" indent="-182825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199" kern="1200">
          <a:solidFill>
            <a:schemeClr val="tx1"/>
          </a:solidFill>
          <a:latin typeface="+mn-lt"/>
          <a:ea typeface="+mn-ea"/>
          <a:cs typeface="+mn-cs"/>
        </a:defRPr>
      </a:lvl1pPr>
      <a:lvl2pPr marL="411357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63988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868419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6951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215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3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8511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56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7.jpg"/><Relationship Id="rId7" Type="http://schemas.openxmlformats.org/officeDocument/2006/relationships/diagramQuickStyle" Target="../diagrams/quickStyle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diagramLayout" Target="../diagrams/layout16.xml"/><Relationship Id="rId11" Type="http://schemas.openxmlformats.org/officeDocument/2006/relationships/image" Target="../media/image13.svg"/><Relationship Id="rId5" Type="http://schemas.openxmlformats.org/officeDocument/2006/relationships/diagramData" Target="../diagrams/data16.xml"/><Relationship Id="rId10" Type="http://schemas.openxmlformats.org/officeDocument/2006/relationships/image" Target="../media/image8.png"/><Relationship Id="rId4" Type="http://schemas.openxmlformats.org/officeDocument/2006/relationships/hyperlink" Target="https://www.maxpixel.net/Meeting-Conclusion-Contact-Relationship-Business-1020145" TargetMode="External"/><Relationship Id="rId9" Type="http://schemas.microsoft.com/office/2007/relationships/diagramDrawing" Target="../diagrams/drawing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7638" y="1380068"/>
            <a:ext cx="8572389" cy="26161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b="1" dirty="0"/>
              <a:t>GST–Recent Development </a:t>
            </a:r>
            <a:r>
              <a:rPr lang="en-US" sz="3200" b="1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>
          <a:xfrm>
            <a:off x="4514201" y="3996267"/>
            <a:ext cx="6985825" cy="138853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sz="2800" b="1" spc="200" dirty="0"/>
              <a:t>CA Vaishali B Kharde</a:t>
            </a:r>
          </a:p>
          <a:p>
            <a:pPr algn="r"/>
            <a:r>
              <a:rPr lang="en-US" sz="2800" cap="all" spc="-100" dirty="0"/>
              <a:t>Date : 11.02.2024</a:t>
            </a:r>
            <a:endParaRPr lang="en-US" sz="2800" b="1" spc="20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18E6ABB-AA29-46C5-B2CB-FAE2C2C9984B}"/>
              </a:ext>
            </a:extLst>
          </p:cNvPr>
          <p:cNvSpPr txBox="1"/>
          <p:nvPr/>
        </p:nvSpPr>
        <p:spPr>
          <a:xfrm>
            <a:off x="3116438" y="6858000"/>
            <a:ext cx="59559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</a:t>
            </a: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7375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8914759-3B36-28B6-E2DD-F21DA9698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E287CA-2431-7E76-E6DD-170F6AD60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+mj-lt"/>
              </a:rPr>
              <a:t>Special Procedure for Registration</a:t>
            </a:r>
            <a:endParaRPr lang="en-IN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94FE75D6-BD64-2A31-7DF5-2A27501368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829941"/>
              </p:ext>
            </p:extLst>
          </p:nvPr>
        </p:nvGraphicFramePr>
        <p:xfrm>
          <a:off x="878502" y="1605539"/>
          <a:ext cx="10512862" cy="4667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9086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79A143A-9AE3-D5C3-13A1-6BF5589F8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C925A048-083F-DC2A-B3D9-9DC6AA1D5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48" y="1237418"/>
            <a:ext cx="5822556" cy="3677969"/>
          </a:xfrm>
        </p:spPr>
        <p:txBody>
          <a:bodyPr vert="horz" lIns="91416" tIns="45708" rIns="91416" bIns="45708" rtlCol="0" anchor="b"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solidFill>
                  <a:srgbClr val="00B0F0"/>
                </a:solidFill>
                <a:latin typeface="+mj-lt"/>
              </a:rPr>
              <a:t>Extend the due date for Reporting of Reclaim Statement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34482EF-D9B9-3F9A-A193-397243033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039" y="4571703"/>
            <a:ext cx="6822211" cy="1023313"/>
          </a:xfrm>
        </p:spPr>
        <p:txBody>
          <a:bodyPr vert="horz" lIns="91416" tIns="45708" rIns="91416" bIns="45708" rtlCol="0" anchor="t">
            <a:normAutofit/>
          </a:bodyPr>
          <a:lstStyle/>
          <a:p>
            <a:r>
              <a:rPr lang="en-US" sz="2799" dirty="0">
                <a:solidFill>
                  <a:schemeClr val="tx1">
                    <a:alpha val="60000"/>
                  </a:schemeClr>
                </a:solidFill>
              </a:rPr>
              <a:t>  </a:t>
            </a:r>
          </a:p>
        </p:txBody>
      </p:sp>
      <p:pic>
        <p:nvPicPr>
          <p:cNvPr id="2" name="Picture 2" descr="HD wallpaper: window rain drops, surface, glare, raindrop, weather ...">
            <a:extLst>
              <a:ext uri="{FF2B5EF4-FFF2-40B4-BE49-F238E27FC236}">
                <a16:creationId xmlns="" xmlns:a16="http://schemas.microsoft.com/office/drawing/2014/main" id="{06F9CDE1-7527-A0AE-5C24-F313C91B56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57" r="3637"/>
          <a:stretch/>
        </p:blipFill>
        <p:spPr>
          <a:xfrm>
            <a:off x="6526460" y="903"/>
            <a:ext cx="5662365" cy="685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786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D3C085E-CB7A-83AF-D402-3A0BF79BB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CFD204-BC2C-00DA-B51F-2384A9647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75245"/>
            <a:ext cx="10945064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j-lt"/>
              </a:rPr>
              <a:t>Extend the due date for Reporting of Reclaim Statement </a:t>
            </a:r>
            <a:endParaRPr lang="en-IN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="" xmlns:a16="http://schemas.microsoft.com/office/drawing/2014/main" id="{D07B567F-4DF3-D7A5-F1F6-6FFFC536017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19698" y="1323511"/>
          <a:ext cx="10512862" cy="5095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7104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770606A-24F0-4FDB-DC27-06CD44DAC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4C5746-0151-0044-CC4F-5F13705EE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Extend the due date for Reporting of Reclaim Statement </a:t>
            </a:r>
            <a:endParaRPr lang="en-IN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69E41AE-2517-A4CA-2598-8E5FDFB302C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78502" y="1605539"/>
          <a:ext cx="10512862" cy="4667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2713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B4AEB34-0C59-44EC-9843-75A09C5A9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48" y="1237418"/>
            <a:ext cx="5822556" cy="3677969"/>
          </a:xfrm>
        </p:spPr>
        <p:txBody>
          <a:bodyPr vert="horz" lIns="91416" tIns="45708" rIns="91416" bIns="45708" rtlCol="0" anchor="b"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solidFill>
                  <a:schemeClr val="tx1"/>
                </a:solidFill>
                <a:latin typeface="+mj-lt"/>
              </a:rPr>
              <a:t>GST Portal Updates </a:t>
            </a:r>
            <a:br>
              <a:rPr lang="en-US" sz="4800" dirty="0">
                <a:solidFill>
                  <a:schemeClr val="tx1"/>
                </a:solidFill>
                <a:latin typeface="+mj-lt"/>
              </a:rPr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91E11FB-73BD-4965-BA18-DC198E1B3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039" y="4571703"/>
            <a:ext cx="6822211" cy="1023313"/>
          </a:xfrm>
        </p:spPr>
        <p:txBody>
          <a:bodyPr vert="horz" lIns="91416" tIns="45708" rIns="91416" bIns="45708" rtlCol="0" anchor="t">
            <a:normAutofit/>
          </a:bodyPr>
          <a:lstStyle/>
          <a:p>
            <a:r>
              <a:rPr lang="en-US" sz="2799" dirty="0">
                <a:solidFill>
                  <a:schemeClr val="tx1">
                    <a:alpha val="60000"/>
                  </a:schemeClr>
                </a:solidFill>
              </a:rPr>
              <a:t>  </a:t>
            </a:r>
          </a:p>
        </p:txBody>
      </p:sp>
      <p:pic>
        <p:nvPicPr>
          <p:cNvPr id="2" name="Picture 2" descr="HD wallpaper: window rain drops, surface, glare, raindrop, weather ...">
            <a:extLst>
              <a:ext uri="{FF2B5EF4-FFF2-40B4-BE49-F238E27FC236}">
                <a16:creationId xmlns="" xmlns:a16="http://schemas.microsoft.com/office/drawing/2014/main" id="{4B58C856-E7F4-6F4D-E081-39FEE4401E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57" r="3637"/>
          <a:stretch/>
        </p:blipFill>
        <p:spPr>
          <a:xfrm>
            <a:off x="6526460" y="903"/>
            <a:ext cx="5662365" cy="685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786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CF02E6E-7B6C-A621-265B-1C2F8F3A9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0BAE20-C9D6-3BA5-8D42-E0391E2DD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75245"/>
            <a:ext cx="10945064" cy="1325563"/>
          </a:xfrm>
        </p:spPr>
        <p:txBody>
          <a:bodyPr>
            <a:normAutofit/>
          </a:bodyPr>
          <a:lstStyle/>
          <a:p>
            <a:r>
              <a:rPr lang="en-US" dirty="0"/>
              <a:t>GSTN Advisory on Functionalities for GTA Taxpayers on the Portal </a:t>
            </a:r>
            <a:endParaRPr lang="en-IN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="" xmlns:a16="http://schemas.microsoft.com/office/drawing/2014/main" id="{C62247A0-54E2-F547-5C92-6FB7042EB4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560834"/>
              </p:ext>
            </p:extLst>
          </p:nvPr>
        </p:nvGraphicFramePr>
        <p:xfrm>
          <a:off x="819698" y="1323511"/>
          <a:ext cx="10512862" cy="5095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8788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84A653-71AF-41BC-9E98-B2C49BEB6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764" y="116632"/>
            <a:ext cx="10512862" cy="1325563"/>
          </a:xfrm>
        </p:spPr>
        <p:txBody>
          <a:bodyPr/>
          <a:lstStyle/>
          <a:p>
            <a:r>
              <a:rPr lang="en-US" dirty="0"/>
              <a:t>Online Filing of Annexure-V by Newly Registered GTAs Opting for Forward Charge</a:t>
            </a:r>
            <a:endParaRPr lang="en-IN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A6F58FF6-FEE3-0290-673D-673F88934C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1036547"/>
              </p:ext>
            </p:extLst>
          </p:nvPr>
        </p:nvGraphicFramePr>
        <p:xfrm>
          <a:off x="910142" y="1605539"/>
          <a:ext cx="10512862" cy="4667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5D6B3C94-4F97-99CB-0360-3F45437EFB4A}"/>
              </a:ext>
            </a:extLst>
          </p:cNvPr>
          <p:cNvCxnSpPr>
            <a:cxnSpLocks/>
          </p:cNvCxnSpPr>
          <p:nvPr/>
        </p:nvCxnSpPr>
        <p:spPr>
          <a:xfrm flipV="1">
            <a:off x="11271420" y="4737029"/>
            <a:ext cx="0" cy="359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778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72C16D4-6EF5-3536-3A81-749E554D1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35DCE6-AB46-D65F-47DB-8915FE3DC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764" y="116632"/>
            <a:ext cx="10512862" cy="1325563"/>
          </a:xfrm>
        </p:spPr>
        <p:txBody>
          <a:bodyPr/>
          <a:lstStyle/>
          <a:p>
            <a:r>
              <a:rPr lang="en-US" dirty="0"/>
              <a:t>Online Filing of Annexure-V by Newly Registered GTAs Opting for Forward Charge</a:t>
            </a:r>
            <a:endParaRPr lang="en-IN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2425B453-72E5-BA31-D30D-BDE3478604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672115"/>
              </p:ext>
            </p:extLst>
          </p:nvPr>
        </p:nvGraphicFramePr>
        <p:xfrm>
          <a:off x="910142" y="1605539"/>
          <a:ext cx="10512862" cy="4667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Straight Arrow Connector 3">
            <a:extLst>
              <a:ext uri="{FF2B5EF4-FFF2-40B4-BE49-F238E27FC236}">
                <a16:creationId xmlns="" xmlns:a16="http://schemas.microsoft.com/office/drawing/2014/main" id="{5D8781B8-8617-ADA0-A527-88930D6D8FCB}"/>
              </a:ext>
            </a:extLst>
          </p:cNvPr>
          <p:cNvCxnSpPr>
            <a:cxnSpLocks/>
          </p:cNvCxnSpPr>
          <p:nvPr/>
        </p:nvCxnSpPr>
        <p:spPr>
          <a:xfrm flipV="1">
            <a:off x="11271420" y="4737029"/>
            <a:ext cx="0" cy="359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842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E6C21E35-99D3-CDCC-9824-02E04F904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E82492DB-F4A8-378B-40FC-535637F40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48" y="1340768"/>
            <a:ext cx="6120680" cy="2566507"/>
          </a:xfrm>
        </p:spPr>
        <p:txBody>
          <a:bodyPr vert="horz" lIns="91416" tIns="45708" rIns="91416" bIns="45708" rtlCol="0" anchor="b">
            <a:noAutofit/>
          </a:bodyPr>
          <a:lstStyle/>
          <a:p>
            <a:r>
              <a:rPr lang="en-US" sz="4800" dirty="0"/>
              <a:t>Advisory on GSTR-1/IFF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9B6C7FA-B943-B619-6920-B2A03CF47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039" y="4571703"/>
            <a:ext cx="6822211" cy="1023313"/>
          </a:xfrm>
        </p:spPr>
        <p:txBody>
          <a:bodyPr vert="horz" lIns="91416" tIns="45708" rIns="91416" bIns="45708" rtlCol="0" anchor="t">
            <a:normAutofit/>
          </a:bodyPr>
          <a:lstStyle/>
          <a:p>
            <a:r>
              <a:rPr lang="en-US" sz="2799" dirty="0">
                <a:solidFill>
                  <a:schemeClr val="tx1">
                    <a:alpha val="60000"/>
                  </a:schemeClr>
                </a:solidFill>
              </a:rPr>
              <a:t>  </a:t>
            </a:r>
          </a:p>
        </p:txBody>
      </p:sp>
      <p:pic>
        <p:nvPicPr>
          <p:cNvPr id="2" name="Picture 2" descr="HD wallpaper: window rain drops, surface, glare, raindrop, weather ...">
            <a:extLst>
              <a:ext uri="{FF2B5EF4-FFF2-40B4-BE49-F238E27FC236}">
                <a16:creationId xmlns="" xmlns:a16="http://schemas.microsoft.com/office/drawing/2014/main" id="{28606DE8-308D-D9CA-97EF-9F11BC4381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57" r="3637"/>
          <a:stretch/>
        </p:blipFill>
        <p:spPr>
          <a:xfrm>
            <a:off x="6526460" y="903"/>
            <a:ext cx="5662365" cy="685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514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BD2C7BA-46A2-491A-FEEF-7FAEB55BB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9F8878-7FC4-FB7F-7A86-DB753F2BA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75245"/>
            <a:ext cx="10945064" cy="1325563"/>
          </a:xfrm>
        </p:spPr>
        <p:txBody>
          <a:bodyPr>
            <a:normAutofit/>
          </a:bodyPr>
          <a:lstStyle/>
          <a:p>
            <a:r>
              <a:rPr lang="en-US" dirty="0"/>
              <a:t>New changes in </a:t>
            </a:r>
            <a:r>
              <a:rPr lang="en-US" dirty="0" smtClean="0"/>
              <a:t>GSTR-1/IFF; </a:t>
            </a:r>
            <a:r>
              <a:rPr lang="en-US" dirty="0"/>
              <a:t> Introduction of New</a:t>
            </a:r>
            <a:br>
              <a:rPr lang="en-US" dirty="0"/>
            </a:br>
            <a:r>
              <a:rPr lang="en-US" dirty="0" smtClean="0"/>
              <a:t>Table 14A </a:t>
            </a:r>
            <a:r>
              <a:rPr lang="en-US" dirty="0"/>
              <a:t>and Table </a:t>
            </a:r>
            <a:r>
              <a:rPr lang="en-US" dirty="0" smtClean="0"/>
              <a:t>15A</a:t>
            </a:r>
            <a:endParaRPr lang="en-IN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="" xmlns:a16="http://schemas.microsoft.com/office/drawing/2014/main" id="{6C7457E0-C8F2-6EA1-D989-90165AD377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060219"/>
              </p:ext>
            </p:extLst>
          </p:nvPr>
        </p:nvGraphicFramePr>
        <p:xfrm>
          <a:off x="838200" y="1825625"/>
          <a:ext cx="105124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7025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684AA5-A50D-4737-8B27-0C350274D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40" y="702867"/>
            <a:ext cx="11026744" cy="585316"/>
          </a:xfrm>
        </p:spPr>
        <p:txBody>
          <a:bodyPr>
            <a:normAutofit/>
          </a:bodyPr>
          <a:lstStyle/>
          <a:p>
            <a:pPr defTabSz="914126">
              <a:lnSpc>
                <a:spcPct val="90000"/>
              </a:lnSpc>
            </a:pPr>
            <a:r>
              <a:rPr lang="en-IN" sz="3199" dirty="0">
                <a:solidFill>
                  <a:srgbClr val="00B0F0"/>
                </a:solidFill>
                <a:latin typeface="+mn-lt"/>
              </a:rPr>
              <a:t> 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="" xmlns:a16="http://schemas.microsoft.com/office/drawing/2014/main" id="{A7156635-4DFF-4B46-8BF1-693CEAF481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2387886"/>
              </p:ext>
            </p:extLst>
          </p:nvPr>
        </p:nvGraphicFramePr>
        <p:xfrm>
          <a:off x="765820" y="44624"/>
          <a:ext cx="10512862" cy="61105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768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B193802D-13EA-7F1D-E5D4-297297C35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038DAFB-BC76-6F84-1245-959AD59CB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48" y="1237418"/>
            <a:ext cx="5822556" cy="3677969"/>
          </a:xfrm>
        </p:spPr>
        <p:txBody>
          <a:bodyPr vert="horz" lIns="91416" tIns="45708" rIns="91416" bIns="45708" rtlCol="0" anchor="b"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solidFill>
                  <a:schemeClr val="tx1"/>
                </a:solidFill>
                <a:latin typeface="+mj-lt"/>
              </a:rPr>
              <a:t>GST payments through Credit Cards/Debit Cards on the GST Portal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8FA4926-E848-AD08-D22A-EC0827232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039" y="4571703"/>
            <a:ext cx="6822211" cy="1023313"/>
          </a:xfrm>
        </p:spPr>
        <p:txBody>
          <a:bodyPr vert="horz" lIns="91416" tIns="45708" rIns="91416" bIns="45708" rtlCol="0" anchor="t">
            <a:normAutofit/>
          </a:bodyPr>
          <a:lstStyle/>
          <a:p>
            <a:r>
              <a:rPr lang="en-US" sz="2799" dirty="0">
                <a:solidFill>
                  <a:schemeClr val="tx1">
                    <a:alpha val="60000"/>
                  </a:schemeClr>
                </a:solidFill>
              </a:rPr>
              <a:t>  </a:t>
            </a:r>
          </a:p>
        </p:txBody>
      </p:sp>
      <p:pic>
        <p:nvPicPr>
          <p:cNvPr id="2" name="Picture 2" descr="HD wallpaper: window rain drops, surface, glare, raindrop, weather ...">
            <a:extLst>
              <a:ext uri="{FF2B5EF4-FFF2-40B4-BE49-F238E27FC236}">
                <a16:creationId xmlns="" xmlns:a16="http://schemas.microsoft.com/office/drawing/2014/main" id="{C759849A-766F-B239-B2B9-BA970025DA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57" r="3637"/>
          <a:stretch/>
        </p:blipFill>
        <p:spPr>
          <a:xfrm>
            <a:off x="6526460" y="903"/>
            <a:ext cx="5662365" cy="685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09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6563CEE9-DF82-C24B-696D-3752FE4AB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887DDD-624E-D6DC-8FAE-49963E4C1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75245"/>
            <a:ext cx="10945064" cy="1325563"/>
          </a:xfrm>
        </p:spPr>
        <p:txBody>
          <a:bodyPr>
            <a:normAutofit/>
          </a:bodyPr>
          <a:lstStyle/>
          <a:p>
            <a:r>
              <a:rPr lang="en-US" dirty="0"/>
              <a:t>GST payments through Credit Cards/Debit Cards on the GST Portal</a:t>
            </a:r>
            <a:endParaRPr lang="en-IN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="" xmlns:a16="http://schemas.microsoft.com/office/drawing/2014/main" id="{31F85B3B-64A9-483A-075F-A4165E8FF1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005928"/>
              </p:ext>
            </p:extLst>
          </p:nvPr>
        </p:nvGraphicFramePr>
        <p:xfrm>
          <a:off x="838200" y="1825625"/>
          <a:ext cx="105124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5937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684AA5-A50D-4737-8B27-0C350274D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9550" y="1137832"/>
            <a:ext cx="8943476" cy="831235"/>
          </a:xfrm>
        </p:spPr>
        <p:txBody>
          <a:bodyPr>
            <a:normAutofit/>
          </a:bodyPr>
          <a:lstStyle/>
          <a:p>
            <a:pPr defTabSz="804672"/>
            <a:r>
              <a:rPr lang="en-US" sz="2463" kern="1200" spc="-53" baseline="0" dirty="0">
                <a:solidFill>
                  <a:schemeClr val="accent3"/>
                </a:solidFill>
                <a:latin typeface="+mn-lt"/>
                <a:ea typeface="+mj-ea"/>
                <a:cs typeface="+mj-cs"/>
              </a:rPr>
              <a:t> </a:t>
            </a:r>
            <a:endParaRPr lang="en-IN" sz="2799" dirty="0">
              <a:solidFill>
                <a:schemeClr val="accent3"/>
              </a:solidFill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="" xmlns:a16="http://schemas.microsoft.com/office/drawing/2014/main" id="{CE2B7103-D0A5-4962-B951-B43CA3CF02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3772" y="692696"/>
          <a:ext cx="11378165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566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E444079D-629C-4C44-8DB6-B4B5E7C54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662" y="1468366"/>
            <a:ext cx="2346822" cy="479763"/>
          </a:xfrm>
        </p:spPr>
        <p:txBody>
          <a:bodyPr vert="horz" lIns="91416" tIns="45708" rIns="91416" bIns="45708" rtlCol="0" anchor="b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/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Thank You</a:t>
            </a:r>
            <a:br>
              <a:rPr lang="en-US" sz="2800" dirty="0">
                <a:solidFill>
                  <a:schemeClr val="bg1"/>
                </a:solidFill>
              </a:rPr>
            </a:b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5" name="Picture Placeholder 4" descr="A picture containing icon&#10;&#10;Description automatically generated">
            <a:extLst>
              <a:ext uri="{FF2B5EF4-FFF2-40B4-BE49-F238E27FC236}">
                <a16:creationId xmlns="" xmlns:a16="http://schemas.microsoft.com/office/drawing/2014/main" id="{D578DE4B-BF8B-40C1-964D-113BB05AEF1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-98276" y="1923837"/>
            <a:ext cx="4218851" cy="3010325"/>
          </a:xfrm>
        </p:spPr>
      </p:pic>
      <p:graphicFrame>
        <p:nvGraphicFramePr>
          <p:cNvPr id="8" name="Content Placeholder 7">
            <a:extLst>
              <a:ext uri="{FF2B5EF4-FFF2-40B4-BE49-F238E27FC236}">
                <a16:creationId xmlns="" xmlns:a16="http://schemas.microsoft.com/office/drawing/2014/main" id="{A74DFF0F-D113-4D51-866D-F79E8DE4DE28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3790156" y="260649"/>
          <a:ext cx="8064896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2" name="Rectangle 61" descr="Envelope">
            <a:extLst>
              <a:ext uri="{FF2B5EF4-FFF2-40B4-BE49-F238E27FC236}">
                <a16:creationId xmlns="" xmlns:a16="http://schemas.microsoft.com/office/drawing/2014/main" id="{2C95C7CB-AF0F-4630-A425-4A8195BE9E52}"/>
              </a:ext>
            </a:extLst>
          </p:cNvPr>
          <p:cNvSpPr/>
          <p:nvPr/>
        </p:nvSpPr>
        <p:spPr>
          <a:xfrm>
            <a:off x="7102524" y="116632"/>
            <a:ext cx="1117309" cy="490685"/>
          </a:xfrm>
          <a:prstGeom prst="rect">
            <a:avLst/>
          </a:prstGeom>
          <a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697DFA7F-F812-4D15-8552-958513408E15}"/>
              </a:ext>
            </a:extLst>
          </p:cNvPr>
          <p:cNvSpPr txBox="1"/>
          <p:nvPr/>
        </p:nvSpPr>
        <p:spPr>
          <a:xfrm>
            <a:off x="4222204" y="1156628"/>
            <a:ext cx="12325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Firm</a:t>
            </a: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6C3C6190-D559-42BA-8BDA-0B1865861344}"/>
              </a:ext>
            </a:extLst>
          </p:cNvPr>
          <p:cNvSpPr txBox="1"/>
          <p:nvPr/>
        </p:nvSpPr>
        <p:spPr>
          <a:xfrm>
            <a:off x="4582244" y="2407189"/>
            <a:ext cx="1302527" cy="705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Visit us for Updates</a:t>
            </a: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76B1C864-A474-4896-A985-D0FB60D87DE3}"/>
              </a:ext>
            </a:extLst>
          </p:cNvPr>
          <p:cNvSpPr txBox="1"/>
          <p:nvPr/>
        </p:nvSpPr>
        <p:spPr>
          <a:xfrm>
            <a:off x="4582244" y="3765499"/>
            <a:ext cx="1224136" cy="102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Share Feedback and Queries</a:t>
            </a: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FAAE51A-FD5F-472F-BD89-3EFF4A0B0D09}"/>
              </a:ext>
            </a:extLst>
          </p:cNvPr>
          <p:cNvSpPr txBox="1"/>
          <p:nvPr/>
        </p:nvSpPr>
        <p:spPr>
          <a:xfrm>
            <a:off x="4090917" y="5499691"/>
            <a:ext cx="851367" cy="705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8987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Our Books</a:t>
            </a:r>
            <a:endParaRPr kumimoji="0" lang="en-IN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256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B4AEB34-0C59-44EC-9843-75A09C5A9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25" y="908720"/>
            <a:ext cx="6406935" cy="3960440"/>
          </a:xfrm>
        </p:spPr>
        <p:txBody>
          <a:bodyPr vert="horz" lIns="91416" tIns="45708" rIns="91416" bIns="45708" rtlCol="0" anchor="b">
            <a:noAutofit/>
          </a:bodyPr>
          <a:lstStyle/>
          <a:p>
            <a:r>
              <a:rPr lang="en-IN" sz="6600" dirty="0">
                <a:solidFill>
                  <a:srgbClr val="00B0F0"/>
                </a:solidFill>
              </a:rPr>
              <a:t>Notifications, Advisories etc Issued</a:t>
            </a:r>
            <a:endParaRPr lang="en-US" sz="6600" dirty="0">
              <a:solidFill>
                <a:srgbClr val="00B0F0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91E11FB-73BD-4965-BA18-DC198E1B3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850" y="2348880"/>
            <a:ext cx="5873413" cy="1233561"/>
          </a:xfrm>
        </p:spPr>
        <p:txBody>
          <a:bodyPr vert="horz" lIns="91416" tIns="45708" rIns="91416" bIns="45708" rtlCol="0" anchor="t">
            <a:normAutofit/>
          </a:bodyPr>
          <a:lstStyle/>
          <a:p>
            <a:r>
              <a:rPr lang="en-US" sz="2799" dirty="0">
                <a:solidFill>
                  <a:schemeClr val="tx1">
                    <a:alpha val="60000"/>
                  </a:schemeClr>
                </a:solidFill>
              </a:rPr>
              <a:t>  </a:t>
            </a:r>
          </a:p>
        </p:txBody>
      </p:sp>
      <p:pic>
        <p:nvPicPr>
          <p:cNvPr id="2" name="Picture 2" descr="HD wallpaper: window rain drops, surface, glare, raindrop, weather ...">
            <a:extLst>
              <a:ext uri="{FF2B5EF4-FFF2-40B4-BE49-F238E27FC236}">
                <a16:creationId xmlns="" xmlns:a16="http://schemas.microsoft.com/office/drawing/2014/main" id="{4B58C856-E7F4-6F4D-E081-39FEE4401E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57" r="3637"/>
          <a:stretch/>
        </p:blipFill>
        <p:spPr>
          <a:xfrm>
            <a:off x="6670476" y="903"/>
            <a:ext cx="5518349" cy="685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4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84A653-71AF-41BC-9E98-B2C49BEB6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48" y="188641"/>
            <a:ext cx="11233096" cy="1008112"/>
          </a:xfrm>
        </p:spPr>
        <p:txBody>
          <a:bodyPr>
            <a:normAutofit/>
          </a:bodyPr>
          <a:lstStyle/>
          <a:p>
            <a:r>
              <a:rPr lang="en-US" dirty="0"/>
              <a:t>Time limit extended for issuance of SCN </a:t>
            </a:r>
            <a:endParaRPr lang="en-IN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="" xmlns:a16="http://schemas.microsoft.com/office/drawing/2014/main" id="{B0A55FA9-7E4E-5BA0-B7C9-057C2EEF9F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6938691"/>
              </p:ext>
            </p:extLst>
          </p:nvPr>
        </p:nvGraphicFramePr>
        <p:xfrm>
          <a:off x="819698" y="1323511"/>
          <a:ext cx="10512862" cy="5095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431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84A653-71AF-41BC-9E98-B2C49BEB6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788" y="116633"/>
            <a:ext cx="10512862" cy="1152128"/>
          </a:xfrm>
        </p:spPr>
        <p:txBody>
          <a:bodyPr>
            <a:normAutofit/>
          </a:bodyPr>
          <a:lstStyle/>
          <a:p>
            <a:r>
              <a:rPr lang="en-US" sz="3200" dirty="0"/>
              <a:t>Advisory for furnishing bank account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A6F58FF6-FEE3-0290-673D-673F88934C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4989490"/>
              </p:ext>
            </p:extLst>
          </p:nvPr>
        </p:nvGraphicFramePr>
        <p:xfrm>
          <a:off x="878502" y="1268760"/>
          <a:ext cx="1051286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0283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2002494-4E7E-3A7C-9990-5965AABBD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6830996-BF50-C6D8-BADF-FE29ACEA6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748" y="1237418"/>
            <a:ext cx="5822556" cy="3677969"/>
          </a:xfrm>
        </p:spPr>
        <p:txBody>
          <a:bodyPr vert="horz" lIns="91416" tIns="45708" rIns="91416" bIns="45708" rtlCol="0" anchor="b">
            <a:noAutofit/>
          </a:bodyPr>
          <a:lstStyle/>
          <a:p>
            <a:pPr>
              <a:lnSpc>
                <a:spcPct val="150000"/>
              </a:lnSpc>
            </a:pPr>
            <a:r>
              <a:rPr lang="en-US" sz="4800" dirty="0">
                <a:solidFill>
                  <a:srgbClr val="00B0F0"/>
                </a:solidFill>
              </a:rPr>
              <a:t>Special Procedure for Registration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17F94C8-0368-F3B0-D131-7A9DCF618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039" y="4571703"/>
            <a:ext cx="6822211" cy="1023313"/>
          </a:xfrm>
        </p:spPr>
        <p:txBody>
          <a:bodyPr vert="horz" lIns="91416" tIns="45708" rIns="91416" bIns="45708" rtlCol="0" anchor="t">
            <a:normAutofit/>
          </a:bodyPr>
          <a:lstStyle/>
          <a:p>
            <a:r>
              <a:rPr lang="en-US" sz="2799" dirty="0">
                <a:solidFill>
                  <a:schemeClr val="tx1">
                    <a:alpha val="60000"/>
                  </a:schemeClr>
                </a:solidFill>
              </a:rPr>
              <a:t>  </a:t>
            </a:r>
          </a:p>
        </p:txBody>
      </p:sp>
      <p:pic>
        <p:nvPicPr>
          <p:cNvPr id="2" name="Picture 2" descr="HD wallpaper: window rain drops, surface, glare, raindrop, weather ...">
            <a:extLst>
              <a:ext uri="{FF2B5EF4-FFF2-40B4-BE49-F238E27FC236}">
                <a16:creationId xmlns="" xmlns:a16="http://schemas.microsoft.com/office/drawing/2014/main" id="{60539B41-274D-401E-0F30-999BA313E3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857" r="3637"/>
          <a:stretch/>
        </p:blipFill>
        <p:spPr>
          <a:xfrm>
            <a:off x="6526460" y="903"/>
            <a:ext cx="5662365" cy="685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889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367342C-8088-DCC6-3602-E734C15DC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69422A-DC24-789B-5D7B-C110F30AD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375245"/>
            <a:ext cx="10945064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j-lt"/>
              </a:rPr>
              <a:t>Special Procedure for Registration</a:t>
            </a:r>
            <a:endParaRPr lang="en-IN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="" xmlns:a16="http://schemas.microsoft.com/office/drawing/2014/main" id="{76BB3F8A-6BBD-7279-01AE-9F12FE3D16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334721"/>
              </p:ext>
            </p:extLst>
          </p:nvPr>
        </p:nvGraphicFramePr>
        <p:xfrm>
          <a:off x="819698" y="1323511"/>
          <a:ext cx="10512862" cy="5095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3365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16BC2BC-ADD9-880E-DBF5-69972C546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5FCE63-8D35-F48E-AD34-175F45661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+mj-lt"/>
              </a:rPr>
              <a:t>Special Procedure for Registration</a:t>
            </a:r>
            <a:endParaRPr lang="en-IN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5F17F99D-3510-EFD5-B040-4B86375B99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0232184"/>
              </p:ext>
            </p:extLst>
          </p:nvPr>
        </p:nvGraphicFramePr>
        <p:xfrm>
          <a:off x="878502" y="1605539"/>
          <a:ext cx="10512862" cy="4667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489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B63461D-327D-FA4A-A5C5-031AB50A8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955A28F-36CA-93CE-6632-09F2E5A62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+mj-lt"/>
              </a:rPr>
              <a:t>Special Procedure for Registration</a:t>
            </a:r>
            <a:endParaRPr lang="en-IN" dirty="0"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4ED8C6C5-BFFD-83D8-5F47-51A86DCB40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01569"/>
              </p:ext>
            </p:extLst>
          </p:nvPr>
        </p:nvGraphicFramePr>
        <p:xfrm>
          <a:off x="878502" y="1605539"/>
          <a:ext cx="10512862" cy="4667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5633546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4.xml><?xml version="1.0" encoding="utf-8"?>
<a:theme xmlns:a="http://schemas.openxmlformats.org/drawingml/2006/main" name="Office Them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1Subtle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308942AA-0721-4324-BC2C-A3CB43F24E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14945D-DABB-422F-9B28-D299995C92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700CCB-20BA-4760-AB9F-AC3B63ED32E0}">
  <ds:schemaRefs>
    <ds:schemaRef ds:uri="http://purl.org/dc/terms/"/>
    <ds:schemaRef ds:uri="a4f35948-e619-41b3-aa29-22878b09cfd2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40262f94-9f35-4ac3-9a90-690165a166b7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32243</TotalTime>
  <Words>704</Words>
  <Application>Microsoft Office PowerPoint</Application>
  <PresentationFormat>Custom</PresentationFormat>
  <Paragraphs>82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Calibri</vt:lpstr>
      <vt:lpstr>Calibri Light</vt:lpstr>
      <vt:lpstr>Constantia</vt:lpstr>
      <vt:lpstr>Corbel</vt:lpstr>
      <vt:lpstr>Wingdings</vt:lpstr>
      <vt:lpstr>Wingdings 2</vt:lpstr>
      <vt:lpstr>Office Theme</vt:lpstr>
      <vt:lpstr>Frame</vt:lpstr>
      <vt:lpstr>Banded</vt:lpstr>
      <vt:lpstr>GST–Recent Development  </vt:lpstr>
      <vt:lpstr> </vt:lpstr>
      <vt:lpstr>Notifications, Advisories etc Issued</vt:lpstr>
      <vt:lpstr>Time limit extended for issuance of SCN </vt:lpstr>
      <vt:lpstr>Advisory for furnishing bank account</vt:lpstr>
      <vt:lpstr>Special Procedure for Registration</vt:lpstr>
      <vt:lpstr>Special Procedure for Registration</vt:lpstr>
      <vt:lpstr>Special Procedure for Registration</vt:lpstr>
      <vt:lpstr>Special Procedure for Registration</vt:lpstr>
      <vt:lpstr>Special Procedure for Registration</vt:lpstr>
      <vt:lpstr>Extend the due date for Reporting of Reclaim Statement </vt:lpstr>
      <vt:lpstr>Extend the due date for Reporting of Reclaim Statement </vt:lpstr>
      <vt:lpstr>Extend the due date for Reporting of Reclaim Statement </vt:lpstr>
      <vt:lpstr>GST Portal Updates  </vt:lpstr>
      <vt:lpstr>GSTN Advisory on Functionalities for GTA Taxpayers on the Portal </vt:lpstr>
      <vt:lpstr>Online Filing of Annexure-V by Newly Registered GTAs Opting for Forward Charge</vt:lpstr>
      <vt:lpstr>Online Filing of Annexure-V by Newly Registered GTAs Opting for Forward Charge</vt:lpstr>
      <vt:lpstr>Advisory on GSTR-1/IFF</vt:lpstr>
      <vt:lpstr>New changes in GSTR-1/IFF;  Introduction of New Table 14A and Table 15A</vt:lpstr>
      <vt:lpstr>GST payments through Credit Cards/Debit Cards on the GST Portal</vt:lpstr>
      <vt:lpstr>GST payments through Credit Cards/Debit Cards on the GST Portal</vt:lpstr>
      <vt:lpstr> </vt:lpstr>
      <vt:lpstr> 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Check of the Company</dc:title>
  <dc:creator>vaishali kharde</dc:creator>
  <cp:lastModifiedBy>HP 2</cp:lastModifiedBy>
  <cp:revision>220</cp:revision>
  <dcterms:created xsi:type="dcterms:W3CDTF">2021-06-11T19:35:27Z</dcterms:created>
  <dcterms:modified xsi:type="dcterms:W3CDTF">2024-04-16T10:44:23Z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